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6"/>
  </p:notesMasterIdLst>
  <p:sldIdLst>
    <p:sldId id="256" r:id="rId106"/>
    <p:sldId id="257" r:id="rId107"/>
    <p:sldId id="258" r:id="rId108"/>
    <p:sldId id="259" r:id="rId109"/>
    <p:sldId id="260" r:id="rId110"/>
    <p:sldId id="261" r:id="rId111"/>
    <p:sldId id="262" r:id="rId112"/>
    <p:sldId id="263" r:id="rId113"/>
    <p:sldId id="264" r:id="rId114"/>
    <p:sldId id="265" r:id="rId115"/>
    <p:sldId id="266" r:id="rId116"/>
    <p:sldId id="267" r:id="rId117"/>
    <p:sldId id="268" r:id="rId118"/>
    <p:sldId id="269" r:id="rId119"/>
    <p:sldId id="270" r:id="rId120"/>
    <p:sldId id="271" r:id="rId121"/>
    <p:sldId id="272" r:id="rId122"/>
    <p:sldId id="273" r:id="rId123"/>
    <p:sldId id="274" r:id="rId124"/>
    <p:sldId id="275" r:id="rId125"/>
    <p:sldId id="276" r:id="rId126"/>
    <p:sldId id="277" r:id="rId127"/>
    <p:sldId id="278" r:id="rId128"/>
    <p:sldId id="279" r:id="rId129"/>
    <p:sldId id="280" r:id="rId130"/>
    <p:sldId id="281" r:id="rId131"/>
    <p:sldId id="282" r:id="rId132"/>
    <p:sldId id="283" r:id="rId133"/>
    <p:sldId id="284" r:id="rId134"/>
    <p:sldId id="285" r:id="rId135"/>
    <p:sldId id="286" r:id="rId136"/>
    <p:sldId id="287" r:id="rId137"/>
    <p:sldId id="288" r:id="rId138"/>
    <p:sldId id="289" r:id="rId139"/>
    <p:sldId id="290" r:id="rId140"/>
    <p:sldId id="291" r:id="rId141"/>
    <p:sldId id="292" r:id="rId142"/>
    <p:sldId id="293" r:id="rId143"/>
    <p:sldId id="294" r:id="rId144"/>
    <p:sldId id="295" r:id="rId145"/>
    <p:sldId id="296" r:id="rId146"/>
    <p:sldId id="297" r:id="rId147"/>
    <p:sldId id="298" r:id="rId148"/>
    <p:sldId id="299" r:id="rId149"/>
    <p:sldId id="300" r:id="rId150"/>
    <p:sldId id="301" r:id="rId151"/>
    <p:sldId id="302" r:id="rId152"/>
    <p:sldId id="303" r:id="rId153"/>
    <p:sldId id="304" r:id="rId154"/>
    <p:sldId id="305" r:id="rId1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Cardo" charset="1" panose="02020600000000000000"/>
      <p:regular r:id="rId12"/>
    </p:embeddedFont>
    <p:embeddedFont>
      <p:font typeface="Cardo Bold" charset="1" panose="02020804080000020003"/>
      <p:regular r:id="rId13"/>
    </p:embeddedFont>
    <p:embeddedFont>
      <p:font typeface="Cardo Italics" charset="1" panose="02020600000000000000"/>
      <p:regular r:id="rId14"/>
    </p:embeddedFont>
    <p:embeddedFont>
      <p:font typeface="Garet ExtraBold" charset="1" panose="00000000000000000000"/>
      <p:regular r:id="rId15"/>
    </p:embeddedFont>
    <p:embeddedFont>
      <p:font typeface="Garet ExtraBold Bold" charset="1" panose="00000000000000000000"/>
      <p:regular r:id="rId16"/>
    </p:embeddedFont>
    <p:embeddedFont>
      <p:font typeface="Garet ExtraBold Italics" charset="1" panose="00000000000000000000"/>
      <p:regular r:id="rId17"/>
    </p:embeddedFont>
    <p:embeddedFont>
      <p:font typeface="Garet ExtraBold Bold Italics" charset="1" panose="00000000000000000000"/>
      <p:regular r:id="rId18"/>
    </p:embeddedFont>
    <p:embeddedFont>
      <p:font typeface="Carelia" charset="1" panose="00000500000000000000"/>
      <p:regular r:id="rId19"/>
    </p:embeddedFont>
    <p:embeddedFont>
      <p:font typeface="Carelia Italics" charset="1" panose="00000500000000000000"/>
      <p:regular r:id="rId20"/>
    </p:embeddedFont>
    <p:embeddedFont>
      <p:font typeface="Josefin Sans" charset="1" panose="00000500000000000000"/>
      <p:regular r:id="rId21"/>
    </p:embeddedFont>
    <p:embeddedFont>
      <p:font typeface="Josefin Sans Bold" charset="1" panose="00000800000000000000"/>
      <p:regular r:id="rId22"/>
    </p:embeddedFont>
    <p:embeddedFont>
      <p:font typeface="Josefin Sans Italics" charset="1" panose="00000500000000000000"/>
      <p:regular r:id="rId23"/>
    </p:embeddedFont>
    <p:embeddedFont>
      <p:font typeface="Josefin Sans Bold Italics" charset="1" panose="00000800000000000000"/>
      <p:regular r:id="rId24"/>
    </p:embeddedFont>
    <p:embeddedFont>
      <p:font typeface="Josefin Sans Thin" charset="1" panose="00000300000000000000"/>
      <p:regular r:id="rId25"/>
    </p:embeddedFont>
    <p:embeddedFont>
      <p:font typeface="Josefin Sans Thin Italics" charset="1" panose="00000300000000000000"/>
      <p:regular r:id="rId26"/>
    </p:embeddedFont>
    <p:embeddedFont>
      <p:font typeface="Josefin Sans Light" charset="1" panose="00000400000000000000"/>
      <p:regular r:id="rId27"/>
    </p:embeddedFont>
    <p:embeddedFont>
      <p:font typeface="Josefin Sans Light Italics" charset="1" panose="00000400000000000000"/>
      <p:regular r:id="rId28"/>
    </p:embeddedFont>
    <p:embeddedFont>
      <p:font typeface="Josefin Sans Semi-Bold" charset="1" panose="00000700000000000000"/>
      <p:regular r:id="rId29"/>
    </p:embeddedFont>
    <p:embeddedFont>
      <p:font typeface="Josefin Sans Semi-Bold Italics" charset="1" panose="00000700000000000000"/>
      <p:regular r:id="rId30"/>
    </p:embeddedFont>
    <p:embeddedFont>
      <p:font typeface="Prompt" charset="1" panose="00000500000000000000"/>
      <p:regular r:id="rId31"/>
    </p:embeddedFont>
    <p:embeddedFont>
      <p:font typeface="Prompt Bold" charset="1" panose="00000800000000000000"/>
      <p:regular r:id="rId32"/>
    </p:embeddedFont>
    <p:embeddedFont>
      <p:font typeface="Prompt Italics" charset="1" panose="00000500000000000000"/>
      <p:regular r:id="rId33"/>
    </p:embeddedFont>
    <p:embeddedFont>
      <p:font typeface="Prompt Bold Italics" charset="1" panose="00000800000000000000"/>
      <p:regular r:id="rId34"/>
    </p:embeddedFont>
    <p:embeddedFont>
      <p:font typeface="Prompt Thin" charset="1" panose="00000200000000000000"/>
      <p:regular r:id="rId35"/>
    </p:embeddedFont>
    <p:embeddedFont>
      <p:font typeface="Prompt Thin Italics" charset="1" panose="00000200000000000000"/>
      <p:regular r:id="rId36"/>
    </p:embeddedFont>
    <p:embeddedFont>
      <p:font typeface="Prompt Extra-Light" charset="1" panose="00000300000000000000"/>
      <p:regular r:id="rId37"/>
    </p:embeddedFont>
    <p:embeddedFont>
      <p:font typeface="Prompt Extra-Light Italics" charset="1" panose="00000300000000000000"/>
      <p:regular r:id="rId38"/>
    </p:embeddedFont>
    <p:embeddedFont>
      <p:font typeface="Prompt Light" charset="1" panose="00000400000000000000"/>
      <p:regular r:id="rId39"/>
    </p:embeddedFont>
    <p:embeddedFont>
      <p:font typeface="Prompt Light Italics" charset="1" panose="00000400000000000000"/>
      <p:regular r:id="rId40"/>
    </p:embeddedFont>
    <p:embeddedFont>
      <p:font typeface="Prompt Medium" charset="1" panose="00000600000000000000"/>
      <p:regular r:id="rId41"/>
    </p:embeddedFont>
    <p:embeddedFont>
      <p:font typeface="Prompt Medium Italics" charset="1" panose="00000600000000000000"/>
      <p:regular r:id="rId42"/>
    </p:embeddedFont>
    <p:embeddedFont>
      <p:font typeface="Prompt Semi-Bold" charset="1" panose="00000700000000000000"/>
      <p:regular r:id="rId43"/>
    </p:embeddedFont>
    <p:embeddedFont>
      <p:font typeface="Prompt Semi-Bold Italics" charset="1" panose="00000700000000000000"/>
      <p:regular r:id="rId44"/>
    </p:embeddedFont>
    <p:embeddedFont>
      <p:font typeface="Prompt Ultra-Bold" charset="1" panose="00000900000000000000"/>
      <p:regular r:id="rId45"/>
    </p:embeddedFont>
    <p:embeddedFont>
      <p:font typeface="Prompt Ultra-Bold Italics" charset="1" panose="00000900000000000000"/>
      <p:regular r:id="rId46"/>
    </p:embeddedFont>
    <p:embeddedFont>
      <p:font typeface="Prompt Heavy" charset="1" panose="00000A00000000000000"/>
      <p:regular r:id="rId47"/>
    </p:embeddedFont>
    <p:embeddedFont>
      <p:font typeface="Prompt Heavy Italics" charset="1" panose="00000A00000000000000"/>
      <p:regular r:id="rId48"/>
    </p:embeddedFont>
    <p:embeddedFont>
      <p:font typeface="Cabin" charset="1" panose="00000500000000000000"/>
      <p:regular r:id="rId49"/>
    </p:embeddedFont>
    <p:embeddedFont>
      <p:font typeface="Cabin Bold" charset="1" panose="00000800000000000000"/>
      <p:regular r:id="rId50"/>
    </p:embeddedFont>
    <p:embeddedFont>
      <p:font typeface="Cabin Italics" charset="1" panose="00000500000000000000"/>
      <p:regular r:id="rId51"/>
    </p:embeddedFont>
    <p:embeddedFont>
      <p:font typeface="Cabin Bold Italics" charset="1" panose="00000800000000000000"/>
      <p:regular r:id="rId52"/>
    </p:embeddedFont>
    <p:embeddedFont>
      <p:font typeface="Cabin Medium" charset="1" panose="00000600000000000000"/>
      <p:regular r:id="rId53"/>
    </p:embeddedFont>
    <p:embeddedFont>
      <p:font typeface="Cabin Medium Italics" charset="1" panose="00000600000000000000"/>
      <p:regular r:id="rId54"/>
    </p:embeddedFont>
    <p:embeddedFont>
      <p:font typeface="Cabin Semi-Bold" charset="1" panose="00000700000000000000"/>
      <p:regular r:id="rId55"/>
    </p:embeddedFont>
    <p:embeddedFont>
      <p:font typeface="Cabin Semi-Bold Italics" charset="1" panose="00000700000000000000"/>
      <p:regular r:id="rId56"/>
    </p:embeddedFont>
    <p:embeddedFont>
      <p:font typeface="Clear Sans" charset="1" panose="020B0503030202020304"/>
      <p:regular r:id="rId57"/>
    </p:embeddedFont>
    <p:embeddedFont>
      <p:font typeface="Clear Sans Bold" charset="1" panose="020B0803030202020304"/>
      <p:regular r:id="rId58"/>
    </p:embeddedFont>
    <p:embeddedFont>
      <p:font typeface="Clear Sans Italics" charset="1" panose="020B0503030202090304"/>
      <p:regular r:id="rId59"/>
    </p:embeddedFont>
    <p:embeddedFont>
      <p:font typeface="Clear Sans Bold Italics" charset="1" panose="020B0803030202090304"/>
      <p:regular r:id="rId60"/>
    </p:embeddedFont>
    <p:embeddedFont>
      <p:font typeface="Clear Sans Thin" charset="1" panose="020B0203030202020304"/>
      <p:regular r:id="rId61"/>
    </p:embeddedFont>
    <p:embeddedFont>
      <p:font typeface="Clear Sans Light" charset="1" panose="020B0303030202020304"/>
      <p:regular r:id="rId62"/>
    </p:embeddedFont>
    <p:embeddedFont>
      <p:font typeface="Clear Sans Medium" charset="1" panose="020B0603030202020304"/>
      <p:regular r:id="rId63"/>
    </p:embeddedFont>
    <p:embeddedFont>
      <p:font typeface="Clear Sans Medium Italics" charset="1" panose="020B0603030202090304"/>
      <p:regular r:id="rId64"/>
    </p:embeddedFont>
    <p:embeddedFont>
      <p:font typeface="Open Sans" charset="1" panose="020B0606030504020204"/>
      <p:regular r:id="rId65"/>
    </p:embeddedFont>
    <p:embeddedFont>
      <p:font typeface="Open Sans Bold" charset="1" panose="020B0806030504020204"/>
      <p:regular r:id="rId66"/>
    </p:embeddedFont>
    <p:embeddedFont>
      <p:font typeface="Open Sans Italics" charset="1" panose="020B0606030504020204"/>
      <p:regular r:id="rId67"/>
    </p:embeddedFont>
    <p:embeddedFont>
      <p:font typeface="Open Sans Bold Italics" charset="1" panose="020B0806030504020204"/>
      <p:regular r:id="rId68"/>
    </p:embeddedFont>
    <p:embeddedFont>
      <p:font typeface="Open Sans Light" charset="1" panose="020B0306030504020204"/>
      <p:regular r:id="rId69"/>
    </p:embeddedFont>
    <p:embeddedFont>
      <p:font typeface="Open Sans Light Italics" charset="1" panose="020B0306030504020204"/>
      <p:regular r:id="rId70"/>
    </p:embeddedFont>
    <p:embeddedFont>
      <p:font typeface="Open Sans Ultra-Bold" charset="1" panose="00000000000000000000"/>
      <p:regular r:id="rId71"/>
    </p:embeddedFont>
    <p:embeddedFont>
      <p:font typeface="Open Sans Ultra-Bold Italics" charset="1" panose="00000000000000000000"/>
      <p:regular r:id="rId72"/>
    </p:embeddedFont>
    <p:embeddedFont>
      <p:font typeface="Montserrat" charset="1" panose="00000500000000000000"/>
      <p:regular r:id="rId73"/>
    </p:embeddedFont>
    <p:embeddedFont>
      <p:font typeface="Montserrat Bold" charset="1" panose="00000800000000000000"/>
      <p:regular r:id="rId74"/>
    </p:embeddedFont>
    <p:embeddedFont>
      <p:font typeface="Montserrat Italics" charset="1" panose="00000500000000000000"/>
      <p:regular r:id="rId75"/>
    </p:embeddedFont>
    <p:embeddedFont>
      <p:font typeface="Montserrat Bold Italics" charset="1" panose="00000800000000000000"/>
      <p:regular r:id="rId76"/>
    </p:embeddedFont>
    <p:embeddedFont>
      <p:font typeface="Montserrat Thin" charset="1" panose="00000300000000000000"/>
      <p:regular r:id="rId77"/>
    </p:embeddedFont>
    <p:embeddedFont>
      <p:font typeface="Montserrat Thin Italics" charset="1" panose="00000300000000000000"/>
      <p:regular r:id="rId78"/>
    </p:embeddedFont>
    <p:embeddedFont>
      <p:font typeface="Montserrat Extra-Light" charset="1" panose="00000300000000000000"/>
      <p:regular r:id="rId79"/>
    </p:embeddedFont>
    <p:embeddedFont>
      <p:font typeface="Montserrat Extra-Light Italics" charset="1" panose="00000300000000000000"/>
      <p:regular r:id="rId80"/>
    </p:embeddedFont>
    <p:embeddedFont>
      <p:font typeface="Montserrat Light" charset="1" panose="00000400000000000000"/>
      <p:regular r:id="rId81"/>
    </p:embeddedFont>
    <p:embeddedFont>
      <p:font typeface="Montserrat Light Italics" charset="1" panose="00000400000000000000"/>
      <p:regular r:id="rId82"/>
    </p:embeddedFont>
    <p:embeddedFont>
      <p:font typeface="Montserrat Medium" charset="1" panose="00000600000000000000"/>
      <p:regular r:id="rId83"/>
    </p:embeddedFont>
    <p:embeddedFont>
      <p:font typeface="Montserrat Medium Italics" charset="1" panose="00000600000000000000"/>
      <p:regular r:id="rId84"/>
    </p:embeddedFont>
    <p:embeddedFont>
      <p:font typeface="Montserrat Semi-Bold" charset="1" panose="00000700000000000000"/>
      <p:regular r:id="rId85"/>
    </p:embeddedFont>
    <p:embeddedFont>
      <p:font typeface="Montserrat Semi-Bold Italics" charset="1" panose="00000700000000000000"/>
      <p:regular r:id="rId86"/>
    </p:embeddedFont>
    <p:embeddedFont>
      <p:font typeface="Montserrat Ultra-Bold" charset="1" panose="00000900000000000000"/>
      <p:regular r:id="rId87"/>
    </p:embeddedFont>
    <p:embeddedFont>
      <p:font typeface="Montserrat Ultra-Bold Italics" charset="1" panose="00000900000000000000"/>
      <p:regular r:id="rId88"/>
    </p:embeddedFont>
    <p:embeddedFont>
      <p:font typeface="Montserrat Heavy" charset="1" panose="00000A00000000000000"/>
      <p:regular r:id="rId89"/>
    </p:embeddedFont>
    <p:embeddedFont>
      <p:font typeface="Montserrat Heavy Italics" charset="1" panose="00000A00000000000000"/>
      <p:regular r:id="rId90"/>
    </p:embeddedFont>
    <p:embeddedFont>
      <p:font typeface="Muli" charset="1" panose="00000500000000000000"/>
      <p:regular r:id="rId91"/>
    </p:embeddedFont>
    <p:embeddedFont>
      <p:font typeface="Muli Bold" charset="1" panose="00000800000000000000"/>
      <p:regular r:id="rId92"/>
    </p:embeddedFont>
    <p:embeddedFont>
      <p:font typeface="Muli Italics" charset="1" panose="00000500000000000000"/>
      <p:regular r:id="rId93"/>
    </p:embeddedFont>
    <p:embeddedFont>
      <p:font typeface="Muli Bold Italics" charset="1" panose="00000800000000000000"/>
      <p:regular r:id="rId94"/>
    </p:embeddedFont>
    <p:embeddedFont>
      <p:font typeface="Muli Extra-Light" charset="1" panose="00000300000000000000"/>
      <p:regular r:id="rId95"/>
    </p:embeddedFont>
    <p:embeddedFont>
      <p:font typeface="Muli Extra-Light Italics" charset="1" panose="00000300000000000000"/>
      <p:regular r:id="rId96"/>
    </p:embeddedFont>
    <p:embeddedFont>
      <p:font typeface="Muli Light" charset="1" panose="00000400000000000000"/>
      <p:regular r:id="rId97"/>
    </p:embeddedFont>
    <p:embeddedFont>
      <p:font typeface="Muli Light Italics" charset="1" panose="00000400000000000000"/>
      <p:regular r:id="rId98"/>
    </p:embeddedFont>
    <p:embeddedFont>
      <p:font typeface="Muli Semi-Bold" charset="1" panose="00000700000000000000"/>
      <p:regular r:id="rId99"/>
    </p:embeddedFont>
    <p:embeddedFont>
      <p:font typeface="Muli Semi-Bold Italics" charset="1" panose="00000700000000000000"/>
      <p:regular r:id="rId100"/>
    </p:embeddedFont>
    <p:embeddedFont>
      <p:font typeface="Muli Ultra-Bold" charset="1" panose="00000900000000000000"/>
      <p:regular r:id="rId101"/>
    </p:embeddedFont>
    <p:embeddedFont>
      <p:font typeface="Muli Ultra-Bold Italics" charset="1" panose="00000900000000000000"/>
      <p:regular r:id="rId102"/>
    </p:embeddedFont>
    <p:embeddedFont>
      <p:font typeface="Muli Heavy" charset="1" panose="00000A00000000000000"/>
      <p:regular r:id="rId103"/>
    </p:embeddedFont>
    <p:embeddedFont>
      <p:font typeface="Muli Heavy Italics" charset="1" panose="00000A00000000000000"/>
      <p:regular r:id="rId104"/>
    </p:embeddedFont>
    <p:embeddedFont>
      <p:font typeface="Alice's Cake Shop" charset="1" panose="00000500000000000000"/>
      <p:regular r:id="rId1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04" Target="fonts/font104.fntdata" Type="http://schemas.openxmlformats.org/officeDocument/2006/relationships/font"/><Relationship Id="rId105" Target="fonts/font105.fntdata" Type="http://schemas.openxmlformats.org/officeDocument/2006/relationships/font"/><Relationship Id="rId106" Target="slides/slide1.xml" Type="http://schemas.openxmlformats.org/officeDocument/2006/relationships/slide"/><Relationship Id="rId107" Target="slides/slide2.xml" Type="http://schemas.openxmlformats.org/officeDocument/2006/relationships/slide"/><Relationship Id="rId108" Target="slides/slide3.xml" Type="http://schemas.openxmlformats.org/officeDocument/2006/relationships/slide"/><Relationship Id="rId109" Target="slides/slide4.xml" Type="http://schemas.openxmlformats.org/officeDocument/2006/relationships/slide"/><Relationship Id="rId11" Target="fonts/font11.fntdata" Type="http://schemas.openxmlformats.org/officeDocument/2006/relationships/font"/><Relationship Id="rId110" Target="slides/slide5.xml" Type="http://schemas.openxmlformats.org/officeDocument/2006/relationships/slide"/><Relationship Id="rId111" Target="slides/slide6.xml" Type="http://schemas.openxmlformats.org/officeDocument/2006/relationships/slide"/><Relationship Id="rId112" Target="slides/slide7.xml" Type="http://schemas.openxmlformats.org/officeDocument/2006/relationships/slide"/><Relationship Id="rId113" Target="slides/slide8.xml" Type="http://schemas.openxmlformats.org/officeDocument/2006/relationships/slide"/><Relationship Id="rId114" Target="slides/slide9.xml" Type="http://schemas.openxmlformats.org/officeDocument/2006/relationships/slide"/><Relationship Id="rId115" Target="slides/slide10.xml" Type="http://schemas.openxmlformats.org/officeDocument/2006/relationships/slide"/><Relationship Id="rId116" Target="slides/slide11.xml" Type="http://schemas.openxmlformats.org/officeDocument/2006/relationships/slide"/><Relationship Id="rId117" Target="slides/slide12.xml" Type="http://schemas.openxmlformats.org/officeDocument/2006/relationships/slide"/><Relationship Id="rId118" Target="slides/slide13.xml" Type="http://schemas.openxmlformats.org/officeDocument/2006/relationships/slide"/><Relationship Id="rId119" Target="slides/slide14.xml" Type="http://schemas.openxmlformats.org/officeDocument/2006/relationships/slide"/><Relationship Id="rId12" Target="fonts/font12.fntdata" Type="http://schemas.openxmlformats.org/officeDocument/2006/relationships/font"/><Relationship Id="rId120" Target="slides/slide15.xml" Type="http://schemas.openxmlformats.org/officeDocument/2006/relationships/slide"/><Relationship Id="rId121" Target="slides/slide16.xml" Type="http://schemas.openxmlformats.org/officeDocument/2006/relationships/slide"/><Relationship Id="rId122" Target="slides/slide17.xml" Type="http://schemas.openxmlformats.org/officeDocument/2006/relationships/slide"/><Relationship Id="rId123" Target="slides/slide18.xml" Type="http://schemas.openxmlformats.org/officeDocument/2006/relationships/slide"/><Relationship Id="rId124" Target="slides/slide19.xml" Type="http://schemas.openxmlformats.org/officeDocument/2006/relationships/slide"/><Relationship Id="rId125" Target="slides/slide20.xml" Type="http://schemas.openxmlformats.org/officeDocument/2006/relationships/slide"/><Relationship Id="rId126" Target="slides/slide21.xml" Type="http://schemas.openxmlformats.org/officeDocument/2006/relationships/slide"/><Relationship Id="rId127" Target="slides/slide22.xml" Type="http://schemas.openxmlformats.org/officeDocument/2006/relationships/slide"/><Relationship Id="rId128" Target="slides/slide23.xml" Type="http://schemas.openxmlformats.org/officeDocument/2006/relationships/slide"/><Relationship Id="rId129" Target="slides/slide24.xml" Type="http://schemas.openxmlformats.org/officeDocument/2006/relationships/slide"/><Relationship Id="rId13" Target="fonts/font13.fntdata" Type="http://schemas.openxmlformats.org/officeDocument/2006/relationships/font"/><Relationship Id="rId130" Target="slides/slide25.xml" Type="http://schemas.openxmlformats.org/officeDocument/2006/relationships/slide"/><Relationship Id="rId131" Target="slides/slide26.xml" Type="http://schemas.openxmlformats.org/officeDocument/2006/relationships/slide"/><Relationship Id="rId132" Target="slides/slide27.xml" Type="http://schemas.openxmlformats.org/officeDocument/2006/relationships/slide"/><Relationship Id="rId133" Target="slides/slide28.xml" Type="http://schemas.openxmlformats.org/officeDocument/2006/relationships/slide"/><Relationship Id="rId134" Target="slides/slide29.xml" Type="http://schemas.openxmlformats.org/officeDocument/2006/relationships/slide"/><Relationship Id="rId135" Target="slides/slide30.xml" Type="http://schemas.openxmlformats.org/officeDocument/2006/relationships/slide"/><Relationship Id="rId136" Target="slides/slide31.xml" Type="http://schemas.openxmlformats.org/officeDocument/2006/relationships/slide"/><Relationship Id="rId137" Target="slides/slide32.xml" Type="http://schemas.openxmlformats.org/officeDocument/2006/relationships/slide"/><Relationship Id="rId138" Target="slides/slide33.xml" Type="http://schemas.openxmlformats.org/officeDocument/2006/relationships/slide"/><Relationship Id="rId139" Target="slides/slide34.xml" Type="http://schemas.openxmlformats.org/officeDocument/2006/relationships/slide"/><Relationship Id="rId14" Target="fonts/font14.fntdata" Type="http://schemas.openxmlformats.org/officeDocument/2006/relationships/font"/><Relationship Id="rId140" Target="slides/slide35.xml" Type="http://schemas.openxmlformats.org/officeDocument/2006/relationships/slide"/><Relationship Id="rId141" Target="slides/slide36.xml" Type="http://schemas.openxmlformats.org/officeDocument/2006/relationships/slide"/><Relationship Id="rId142" Target="slides/slide37.xml" Type="http://schemas.openxmlformats.org/officeDocument/2006/relationships/slide"/><Relationship Id="rId143" Target="slides/slide38.xml" Type="http://schemas.openxmlformats.org/officeDocument/2006/relationships/slide"/><Relationship Id="rId144" Target="slides/slide39.xml" Type="http://schemas.openxmlformats.org/officeDocument/2006/relationships/slide"/><Relationship Id="rId145" Target="slides/slide40.xml" Type="http://schemas.openxmlformats.org/officeDocument/2006/relationships/slide"/><Relationship Id="rId146" Target="slides/slide41.xml" Type="http://schemas.openxmlformats.org/officeDocument/2006/relationships/slide"/><Relationship Id="rId147" Target="slides/slide42.xml" Type="http://schemas.openxmlformats.org/officeDocument/2006/relationships/slide"/><Relationship Id="rId148" Target="slides/slide43.xml" Type="http://schemas.openxmlformats.org/officeDocument/2006/relationships/slide"/><Relationship Id="rId149" Target="slides/slide44.xml" Type="http://schemas.openxmlformats.org/officeDocument/2006/relationships/slide"/><Relationship Id="rId15" Target="fonts/font15.fntdata" Type="http://schemas.openxmlformats.org/officeDocument/2006/relationships/font"/><Relationship Id="rId150" Target="slides/slide45.xml" Type="http://schemas.openxmlformats.org/officeDocument/2006/relationships/slide"/><Relationship Id="rId151" Target="slides/slide46.xml" Type="http://schemas.openxmlformats.org/officeDocument/2006/relationships/slide"/><Relationship Id="rId152" Target="slides/slide47.xml" Type="http://schemas.openxmlformats.org/officeDocument/2006/relationships/slide"/><Relationship Id="rId153" Target="slides/slide48.xml" Type="http://schemas.openxmlformats.org/officeDocument/2006/relationships/slide"/><Relationship Id="rId154" Target="slides/slide49.xml" Type="http://schemas.openxmlformats.org/officeDocument/2006/relationships/slide"/><Relationship Id="rId155" Target="slides/slide50.xml" Type="http://schemas.openxmlformats.org/officeDocument/2006/relationships/slide"/><Relationship Id="rId156" Target="notesMasters/notesMaster1.xml" Type="http://schemas.openxmlformats.org/officeDocument/2006/relationships/notesMaster"/><Relationship Id="rId157" Target="theme/theme2.xml" Type="http://schemas.openxmlformats.org/officeDocument/2006/relationships/theme"/><Relationship Id="rId158" Target="notesSlides/notesSlide1.xml" Type="http://schemas.openxmlformats.org/officeDocument/2006/relationships/notesSlide"/><Relationship Id="rId159" Target="notesSlides/notesSlide2.xml" Type="http://schemas.openxmlformats.org/officeDocument/2006/relationships/notesSlide"/><Relationship Id="rId16" Target="fonts/font16.fntdata" Type="http://schemas.openxmlformats.org/officeDocument/2006/relationships/font"/><Relationship Id="rId160" Target="notesSlides/notesSlide3.xml" Type="http://schemas.openxmlformats.org/officeDocument/2006/relationships/notesSlide"/><Relationship Id="rId161" Target="notesSlides/notesSlide4.xml" Type="http://schemas.openxmlformats.org/officeDocument/2006/relationships/notesSlide"/><Relationship Id="rId162" Target="notesSlides/notesSlide5.xml" Type="http://schemas.openxmlformats.org/officeDocument/2006/relationships/notesSlide"/><Relationship Id="rId163" Target="notesSlides/notesSlide6.xml" Type="http://schemas.openxmlformats.org/officeDocument/2006/relationships/notesSlide"/><Relationship Id="rId164" Target="notesSlides/notesSlide7.xml" Type="http://schemas.openxmlformats.org/officeDocument/2006/relationships/notesSlide"/><Relationship Id="rId165" Target="notesSlides/notesSlide8.xml" Type="http://schemas.openxmlformats.org/officeDocument/2006/relationships/notesSlide"/><Relationship Id="rId166" Target="notesSlides/notesSlide9.xml" Type="http://schemas.openxmlformats.org/officeDocument/2006/relationships/notesSlide"/><Relationship Id="rId167" Target="notesSlides/notesSlide10.xml" Type="http://schemas.openxmlformats.org/officeDocument/2006/relationships/notesSlide"/><Relationship Id="rId168" Target="notesSlides/notesSlide11.xml" Type="http://schemas.openxmlformats.org/officeDocument/2006/relationships/notesSlide"/><Relationship Id="rId169" Target="notesSlides/notesSlide12.xml" Type="http://schemas.openxmlformats.org/officeDocument/2006/relationships/notesSlide"/><Relationship Id="rId17" Target="fonts/font17.fntdata" Type="http://schemas.openxmlformats.org/officeDocument/2006/relationships/font"/><Relationship Id="rId170" Target="notesSlides/notesSlide13.xml" Type="http://schemas.openxmlformats.org/officeDocument/2006/relationships/notesSlide"/><Relationship Id="rId171" Target="notesSlides/notesSlide14.xml" Type="http://schemas.openxmlformats.org/officeDocument/2006/relationships/notesSlide"/><Relationship Id="rId172" Target="notesSlides/notesSlide15.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Một hàm f được gọi là đơn điệu nếu f(S) ≤ f(T ) khi S ⊆ T. </a:t>
            </a:r>
          </a:p>
          <a:p>
            <a:r>
              <a:rPr lang="en-US"/>
              <a:t>Xem xét mô hình truy vấn giá trị, trong đó hàm f có sẵn cho một thuật toán dưới dạng một oracle, trả về, trong một thao tác duy nhất, giá trị f(S) của bất kỳ tập hợp S nào được truy vấn. Vì vấn đề SMCC là NP-hard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LINEARSTREAM dựa trên thuật toán LINEARCARD và thực hiện một số điều chỉnh để đảm bảo rằng nó hoạt động trong không gian hạn chế O(k log n).</a:t>
            </a:r>
          </a:p>
          <a:p>
            <a:r>
              <a:rPr lang="en-US"/>
              <a:t/>
            </a:r>
          </a:p>
          <a:p>
            <a:r>
              <a:rPr lang="en-US"/>
              <a:t>Thuật toán bắt đầu bằng việc tính toán các tham số như α, ℓ, A, B, τ, umA và umB. Đây là các thông số và tập con ban đầu được khởi tạo.</a:t>
            </a:r>
          </a:p>
          <a:p>
            <a:r>
              <a:rPr lang="en-US"/>
              <a:t/>
            </a:r>
          </a:p>
          <a:p>
            <a:r>
              <a:rPr lang="en-US"/>
              <a:t>Khi một phần tử mới được nhận, thuật toán thực hiện các bước sau:</a:t>
            </a:r>
          </a:p>
          <a:p>
            <a:r>
              <a:rPr lang="en-US"/>
              <a:t/>
            </a:r>
          </a:p>
          <a:p>
            <a:r>
              <a:rPr lang="en-US"/>
              <a:t>a. Xác định tập con S (có thể là X hoặc Y) mà phần tử mới có lợi ích gia tăng lớn nhất.</a:t>
            </a:r>
          </a:p>
          <a:p>
            <a:r>
              <a:rPr lang="en-US"/>
              <a:t/>
            </a:r>
          </a:p>
          <a:p>
            <a:r>
              <a:rPr lang="en-US"/>
              <a:t>b. Kiểm tra xem lợi ích gia tăng của phần tử đó có lớn hơn một ngưỡng bτ / k hay không, trong đó τ là một giá trị ngưỡng.</a:t>
            </a:r>
          </a:p>
          <a:p>
            <a:r>
              <a:rPr lang="en-US"/>
              <a:t/>
            </a:r>
          </a:p>
          <a:p>
            <a:r>
              <a:rPr lang="en-US"/>
              <a:t>c. Nếu lợi ích gia tăng đủ lớn, thì phần tử mới được thêm vào tập con S và một cập nhật cho umS được thực hiện.</a:t>
            </a:r>
          </a:p>
          <a:p>
            <a:r>
              <a:rPr lang="en-US"/>
              <a:t/>
            </a:r>
          </a:p>
          <a:p>
            <a:r>
              <a:rPr lang="en-US"/>
              <a:t>d. Kiểm tra xem giá trị của umS hoặc f(S) có lớn hơn giá trị τ hay không.</a:t>
            </a:r>
          </a:p>
          <a:p>
            <a:r>
              <a:rPr lang="en-US"/>
              <a:t/>
            </a:r>
          </a:p>
          <a:p>
            <a:r>
              <a:rPr lang="en-US"/>
              <a:t>e. Nếu tập S có quá nhiều phần tử, thì chỉ giữ lại một phần k cuối cùng.</a:t>
            </a:r>
          </a:p>
          <a:p>
            <a:r>
              <a:rPr lang="en-US"/>
              <a:t/>
            </a:r>
          </a:p>
          <a:p>
            <a:r>
              <a:rPr lang="en-US"/>
              <a:t>Sau mỗi bước, giá trị của τ được cập nhật dựa trên các giá trị của A, B, umA và umB.</a:t>
            </a:r>
          </a:p>
          <a:p>
            <a:r>
              <a:rPr lang="en-US"/>
              <a:t/>
            </a:r>
          </a:p>
          <a:p>
            <a:r>
              <a:rPr lang="en-US"/>
              <a:t>Cuối cùng, thuật toán trả về tập con tốt nhất giữa A' (k phần tử gần nhất được thêm vào A) và B' (k phần tử gần nhất được thêm vào B).</a:t>
            </a:r>
          </a:p>
          <a:p>
            <a:r>
              <a:rPr lang="en-US"/>
              <a:t>Để đảm bảo rằng mỗi phần tử mới đóng góp đủ giá trị, cần sử dụng một thuật toán β-competitive cho bài toán UNCMAX. Để đảm bảo tính tuyến tính, cần có khả năng cập nhật ước tính cho um(A) đến um(A ∪ {e}) trong thời gian hằng số. LINEARSTREAM sử dụng hai thuật toán UNCMAXCOMPETITIVEALG và UNCMAXUPDATE để đảm bảo các yêu cầu này, và cả hai đều đáp ứng các yêu cầu này với β = 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thuật toán LINEARSTREAM, sau khi thu thập dữ liệu và xác định tập con tốt nhất giữa A' và B', tác giả đề xuất một phương pháp cải thiện giá trị mục tiêu của tập con trả về trong phần thực nghiệm.</a:t>
            </a:r>
          </a:p>
          <a:p>
            <a:r>
              <a:rPr lang="en-US"/>
              <a:t/>
            </a:r>
          </a:p>
          <a:p>
            <a:r>
              <a:rPr lang="en-US"/>
              <a:t>Thay vì chọn giữa A' và B' làm tập con trả về, thuật toán sẽ sử dụng một thuật toán offline (thực hiện sau khi thu thập dữ liệu) cho bài toán SMCC trên tập hợp A ∪ B. Thuật toán này sẽ tìm và chọn một tập con có kích thước tối đa là k, sao cho giá trị mục tiêu là lớn nhất. Điều này đảm bảo rằng tập con trả về sẽ có giá trị mục tiêu tốt hơn, vì thuật toán offline có thể tìm kiếm toàn bộ không gian giải quyết một cách tỷ mệnh.</a:t>
            </a:r>
          </a:p>
          <a:p>
            <a:r>
              <a:rPr lang="en-US"/>
              <a:t/>
            </a:r>
          </a:p>
          <a:p>
            <a:r>
              <a:rPr lang="en-US"/>
              <a:t>Điều này không ảnh hưởng đến phân tích lý thuyết của thuật toán LINEARSTREAM, vì nó chỉ tối ưu hóa giá trị mục tiêu trong các thử nghiệm thực tế và không ảnh hưởng đến tính cố định của tỷ lệ cạnh tranh. Hơn nữa, giảm tham số b có thể cải thiện chất lượng của tập con trả về bằng cách làm tăng kích thước của tập A ∪ B, làm cho thuật toán offline có nhiều dữ liệu hơn để tìm kiếm.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MULTIPASSLINEAR (Alg. 4) bắt đầu với một ước tính ban đầu Γ về OPT, được thu được bằng cách chạy một thuật toán có tỉ lệ xấp xỉ cố định α.</a:t>
            </a:r>
          </a:p>
          <a:p>
            <a:r>
              <a:rPr lang="en-US"/>
              <a:t/>
            </a:r>
          </a:p>
          <a:p>
            <a:r>
              <a:rPr lang="en-US"/>
              <a:t>Giá trị của (Γ, α) được sử dụng để tính một giới hạn trên cho OPT/(4k). Sau đó, thuật toán sử dụng một phương pháp tham lam nhanh với ngưỡng giảm dần, trong đó hai tập con độc lập A và B cạnh tranh để chọn phần tử với lợi ích lớn hơn một ngưỡng.</a:t>
            </a:r>
          </a:p>
          <a:p>
            <a:r>
              <a:rPr lang="en-US"/>
              <a:t/>
            </a:r>
          </a:p>
          <a:p>
            <a:r>
              <a:rPr lang="en-US"/>
              <a:t>Để đạt được các đảm bảo lý thuyết, thuật toán sử dụng LINEARSTREAM để thu được giá trị ban đầu của Γ, α.</a:t>
            </a:r>
          </a:p>
          <a:p>
            <a:r>
              <a:rPr lang="en-US"/>
              <a:t/>
            </a:r>
          </a:p>
          <a:p>
            <a:r>
              <a:rPr lang="en-US"/>
              <a:t>Khi ngưỡng τ giảm dần và đủ nhỏ (ít hơn εΓ/(16k)), thuật toán dừng lại và trả về tập con tốt nhất giữa A và B.</a:t>
            </a:r>
          </a:p>
          <a:p>
            <a:r>
              <a:rPr lang="en-US"/>
              <a:t/>
            </a:r>
          </a:p>
          <a:p>
            <a:r>
              <a:rPr lang="en-US"/>
              <a:t>Đảm bảo lý thuyết của thuật toán là: với 0 ≤ ε ≤ 1/2 và một bài toán SMCC với giá trị tối ưu OPT, giải pháp S trả về bởi MULTIPASSLINEAR đảm bảo rằng OPT ≤ (4 + 6ε)f(S). Thuật toán có độ phức tạp thời gian và số truy vấn là O(n/ε log(1/(αε))), độ phức tạp không gian là O(k), và cần O(log(1/(αε))/ε) lần đi qua qua tập dữ liệu.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INTERPOLATEDGREEDY có thể được xem như một sự tương tác giữa hai thuật toán trong tài liệu: thuật toán tham lam tiêu chuẩn và thuật toán RandomGreedy [8]. Sự tương tác này được kiểm soát bằng tham số ℓ: Khi ℓ = 1, thuật toán giống thuật toán tham lam tiêu chuẩn, trong khi ℓ = k sẽ giống thuật toán RandomGreedy.</a:t>
            </a:r>
          </a:p>
          <a:p>
            <a:r>
              <a:rPr lang="en-US"/>
              <a:t/>
            </a:r>
          </a:p>
          <a:p>
            <a:r>
              <a:rPr lang="en-US"/>
              <a:t>Ý tưởng chính của thuật toán là thực hiện một số lần lặp (ℓ lần) với sự cạnh tranh giữa hai tập con A và B để chọn các phần tử có lợi ích gia tăng lớn hơn một ngưỡng nhất định.</a:t>
            </a:r>
          </a:p>
          <a:p>
            <a:r>
              <a:rPr lang="en-US"/>
              <a:t/>
            </a:r>
          </a:p>
          <a:p>
            <a:r>
              <a:rPr lang="en-US"/>
              <a:t>Thuật toán INTERPOLATEDGREEDY tương tự với thuật toán RandomGreedy, ngoại trừ việc chỉ sử dụng một số lần lặp cố định ℓ, thay vì k như trong RandomGreedy. Điều quan trọng là mỗi lần lặp phải đảm bảo giảm khoảng cách đến giá trị tối ưu ít nhất 1/ℓ lần.</a:t>
            </a:r>
          </a:p>
          <a:p>
            <a:r>
              <a:rPr lang="en-US"/>
              <a:t/>
            </a:r>
          </a:p>
          <a:p>
            <a:r>
              <a:rPr lang="en-US"/>
              <a:t>Để thực hiện điều này, thuật toán INTERLACEGREEDY (Alg. 6) được sử dụng như một phần quan trọng của thuật toán INTERPOLATEDGREEDY. Thuật toán này giúp tạo ra một loạt các đoán cho phần tử tốt nhất trong các lần lặp và thực hiện lựa chọn tốt nhất.</a:t>
            </a:r>
          </a:p>
          <a:p>
            <a:r>
              <a:rPr lang="en-US"/>
              <a:t/>
            </a:r>
          </a:p>
          <a:p>
            <a:r>
              <a:rPr lang="en-US"/>
              <a:t>Thuật toán INTERPOLATEDGREEDY có khả năng hoạt động cho cả trường hợp hàm submodular tăng và không tăng dần. Nếu hàm là tăng dần, thuật toán đạt được tỷ lệ xấp xỉ gần với e/(e-1).</a:t>
            </a:r>
          </a:p>
          <a:p>
            <a:r>
              <a:rPr lang="en-US"/>
              <a:t/>
            </a:r>
          </a:p>
          <a:p>
            <a:r>
              <a:rPr lang="en-US"/>
              <a:t>Tác giả cũng đề cập đến cách tối ưu hóa và loại bỏ sự ngẫu nhiên khỏi thuật toán, với thông tin chi tiết được cung cấp trong Phụ lục F.</a:t>
            </a:r>
          </a:p>
          <a:p>
            <a:r>
              <a:rPr lang="en-US"/>
              <a:t/>
            </a:r>
          </a:p>
          <a:p>
            <a:r>
              <a:rPr lang="en-US"/>
              <a:t>Sơ lược về chứng minh: Chứng minh chính của thuật toán là để chứng minh rằng INTERLACEGREEDY là một thuật toán gần như ℓ-approximation. Đối với mỗi lần lặp, việc lựa chọn các tập con tốt nhất được kiểm soát bằng cách sắp xếp giá trị tối ưu O một cách cụ thể. Tuy nhiên, có một yếu tố ngẫu nhiên trong việc chọn một trong số ℓ + 1 đoán đúng trong mỗi lần lặp.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INTERPOLATEDGREEDY có thể được xem như một sự tương tác giữa hai thuật toán trong tài liệu: thuật toán tham lam tiêu chuẩn và thuật toán RandomGreedy [8]. Sự tương tác này được kiểm soát bằng tham số ℓ: Khi ℓ = 1, thuật toán giống thuật toán tham lam tiêu chuẩn, trong khi ℓ = k sẽ giống thuật toán RandomGreedy.</a:t>
            </a:r>
          </a:p>
          <a:p>
            <a:r>
              <a:rPr lang="en-US"/>
              <a:t/>
            </a:r>
          </a:p>
          <a:p>
            <a:r>
              <a:rPr lang="en-US"/>
              <a:t>Ý tưởng chính của thuật toán là thực hiện một số lần lặp (ℓ lần) với sự cạnh tranh giữa hai tập con A và B để chọn các phần tử có lợi ích gia tăng lớn hơn một ngưỡng nhất định.</a:t>
            </a:r>
          </a:p>
          <a:p>
            <a:r>
              <a:rPr lang="en-US"/>
              <a:t/>
            </a:r>
          </a:p>
          <a:p>
            <a:r>
              <a:rPr lang="en-US"/>
              <a:t>Thuật toán INTERPOLATEDGREEDY tương tự với thuật toán RandomGreedy, ngoại trừ việc chỉ sử dụng một số lần lặp cố định ℓ, thay vì k như trong RandomGreedy. Điều quan trọng là mỗi lần lặp phải đảm bảo giảm khoảng cách đến giá trị tối ưu ít nhất 1/ℓ lần.</a:t>
            </a:r>
          </a:p>
          <a:p>
            <a:r>
              <a:rPr lang="en-US"/>
              <a:t/>
            </a:r>
          </a:p>
          <a:p>
            <a:r>
              <a:rPr lang="en-US"/>
              <a:t>Để thực hiện điều này, thuật toán INTERLACEGREEDY (Alg. 6) được sử dụng như một phần quan trọng của thuật toán INTERPOLATEDGREEDY. Thuật toán này giúp tạo ra một loạt các đoán cho phần tử tốt nhất trong các lần lặp và thực hiện lựa chọn tốt nhất.</a:t>
            </a:r>
          </a:p>
          <a:p>
            <a:r>
              <a:rPr lang="en-US"/>
              <a:t/>
            </a:r>
          </a:p>
          <a:p>
            <a:r>
              <a:rPr lang="en-US"/>
              <a:t>Thuật toán INTERPOLATEDGREEDY có khả năng hoạt động cho cả trường hợp hàm submodular tăng và không tăng dần. Nếu hàm là tăng dần, thuật toán đạt được tỷ lệ xấp xỉ gần với e/(e-1).</a:t>
            </a:r>
          </a:p>
          <a:p>
            <a:r>
              <a:rPr lang="en-US"/>
              <a:t/>
            </a:r>
          </a:p>
          <a:p>
            <a:r>
              <a:rPr lang="en-US"/>
              <a:t>Tác giả cũng đề cập đến cách tối ưu hóa và loại bỏ sự ngẫu nhiên khỏi thuật toán, với thông tin chi tiết được cung cấp trong Phụ lục F.</a:t>
            </a:r>
          </a:p>
          <a:p>
            <a:r>
              <a:rPr lang="en-US"/>
              <a:t/>
            </a:r>
          </a:p>
          <a:p>
            <a:r>
              <a:rPr lang="en-US"/>
              <a:t>Sơ lược về chứng minh: Chứng minh chính của thuật toán là để chứng minh rằng INTERLACEGREEDY là một thuật toán gần như ℓ-approximation. Đối với mỗi lần lặp, việc lựa chọn các tập con tốt nhất được kiểm soát bằng cách sắp xếp giá trị tối ưu O một cách cụ thể. Tuy nhiên, có một yếu tố ngẫu nhiên trong việc chọn một trong số ℓ + 1 đoán đúng trong mỗi lần lặp.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MaxCut là một bài toán tối ưu hóa trong lý thuyết đồ thị. Mục tiêu của bài toán này là chia tập đỉnh của đồ thị thành hai phần sao cho tổng trọng số của các cạnh nối giữa hai phần này là lớn nhất có thể.</a:t>
            </a:r>
          </a:p>
          <a:p>
            <a:r>
              <a:rPr lang="en-US"/>
              <a:t>- Tìm cách chia tập đỉnh của đồ thị thành hai phần sao cho tổng trọng số của các cạnh nối giữa hai phần này là lớn nhất có thể.</a:t>
            </a:r>
          </a:p>
          <a:p>
            <a:r>
              <a:rPr lang="en-US"/>
              <a:t/>
            </a:r>
          </a:p>
          <a:p>
            <a:r>
              <a:rPr lang="en-US"/>
              <a:t>RevMax tập trung vào việc tối đa hóa doanh thu hoặc lợi nhuận trong các mạng xã hội. Trong ngữ cảnh này, các nút trong mạng đại diện cho các cá nhân hoặc đối tác kinh doanh, và các cạnh thể hiện các quan hệ hoặc giao dịch giữa chúng.</a:t>
            </a:r>
          </a:p>
          <a:p>
            <a:r>
              <a:rPr lang="en-US"/>
              <a:t>- Tối đa hóa doanh thu hoặc lợi nhuận từ các giao dịch hoặc quảng cáo trên mạng xã hội.</a:t>
            </a:r>
          </a:p>
          <a:p>
            <a:r>
              <a:rPr lang="en-US"/>
              <a:t/>
            </a:r>
          </a:p>
          <a:p>
            <a:r>
              <a:rPr lang="en-US"/>
              <a:t>Chọn ra các hình ảnh đại diện hoặc các khung hình quan trọng từ nguồn dữ liệu lớn để tạo ra bản tóm tắt hình ảnh hoặc video.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Trước khi vào 2 cái kia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Buchbinder đã định nghĩa một khái niệm về thuật toán trực tuyến cho các vấn đề tối ưu hóa submodular, trong đó một thuật toán phải duy trì một giải pháp (xấp xỉ) dưới sự thay đổi động trong trường hợp vấn đề.</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Vấn đề này cũng là NP-hard</a:t>
            </a:r>
          </a:p>
          <a:p>
            <a:r>
              <a:rPr lang="en-US"/>
              <a:t>(2 - ε)-xấp xỉ đòi hỏi số lần truy vấn từ oracle cấp số mũ.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tuyến tính LINEARUNCMAX với competitive ratio là 4, dành cho bài toán UNCMAX . Thuật toán này được sử dụng như một bước khởi đầu cho các thuật toán khác, LINEARCARD và LINEARSTREAM.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LINEARUNCMAX duy trì hai tập con X và Y ban đầu rỗng. Khi một phần tử mới được nhận, nó được thêm vào tập con mà nó có lợi ích biên dương.</a:t>
            </a:r>
          </a:p>
          <a:p>
            <a:r>
              <a:rPr lang="en-US"/>
              <a:t/>
            </a:r>
          </a:p>
          <a:p>
            <a:r>
              <a:rPr lang="en-US"/>
              <a:t>Khi một phần tử được thêm vào tập X hoặc Y, thuật toán sẽ xem xét lại tập tốt nhất (có giá trị lớn nhất) giữa X và Y và trả về tập đó.</a:t>
            </a:r>
          </a:p>
          <a:p>
            <a:r>
              <a:rPr lang="en-US"/>
              <a:t/>
            </a:r>
          </a:p>
          <a:p>
            <a:r>
              <a:rPr lang="en-US"/>
              <a:t>Thông qua tính chất submodular của hàm mục tiêu f, thuật toán chứng minh được rằng tỉ lệ cạnh tranh là 4.</a:t>
            </a:r>
          </a:p>
          <a:p>
            <a:r>
              <a:rPr lang="en-US"/>
              <a:t/>
            </a:r>
          </a:p>
          <a:p>
            <a:r>
              <a:rPr lang="en-US"/>
              <a:t>Tóm tắt ý tưởng chính của thuật toán này này là duy trì hai giải pháp X và Y mà không giao nhau. Các giải pháp này giới hạn lợi ích của việc thêm các phần tử tối ưu vào một tập bằng giá trị của tập kia. Ví dụ, xem xét bất kỳ phần tử o nào trong giải pháp tối ưu O mà không được thêm vào X và mang lại lợi ích dương cho X. Bởi vì tính chất submodularity, o phải đã được thêm vào Y và lợi ích của việc thêm o vào X bị giới hạn bởi lợi ích thực sự nhận được khi thêm nó vào Y. Điều này cho phép chúng ta giới hạn f(O ∪ X) - f(X) bằng f(Y); và tương tự, chúng ta có thể giới hạn f(O ∪ Y) - f(Y) bằng f(X). Bởi vì tính chất submodularity, một trong f(O ∪ X) hoặc f(O ∪ Y) phải ít nhất bằng f(O)/2, điều này dẫn đến kết quả.</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LINEARCARD sử dụng một tham số b và duy trì hai tập con X và Y ban đầu rỗng.</a:t>
            </a:r>
          </a:p>
          <a:p>
            <a:r>
              <a:rPr lang="en-US"/>
              <a:t/>
            </a:r>
          </a:p>
          <a:p>
            <a:r>
              <a:rPr lang="en-US"/>
              <a:t>Khi một phần tử mới được nhận, nó được thêm vào tập con mà nó có lợi ích biên lớn hơn ngưỡng τ, với τ = bf(S)/k, trong đó k là hằng số. Ngưỡng này đảm bảo rằng một phần cố định của giá trị của tập S đã tích lũy trong k phần tử gần nhất.</a:t>
            </a:r>
          </a:p>
          <a:p>
            <a:r>
              <a:rPr lang="en-US"/>
              <a:t/>
            </a:r>
          </a:p>
          <a:p>
            <a:r>
              <a:rPr lang="en-US"/>
              <a:t>Thay vì trả về max{f(X), f(Y)}, thuật toán trả về giá trị tốt nhất giữa tập con X' (k phần tử gần nhất được thêm vào X) và tập con Y' (k phần tử gần nhất được thêm vào Y).</a:t>
            </a:r>
          </a:p>
          <a:p>
            <a:r>
              <a:rPr lang="en-US"/>
              <a:t/>
            </a:r>
          </a:p>
          <a:p>
            <a:r>
              <a:rPr lang="en-US"/>
              <a:t>Thuật toán đảm bảo tỷ lệ cạnh tranh (competitive ratio) là (2b + 4)(1 + 1/b), và tỷ lệ này càng tốt khi giá trị của b càng gần với căn bậc hai của 2. Tức là, khi b = √2, thuật toán đạt được competitive ratio tốt nhất là 11.657.</a:t>
            </a:r>
          </a:p>
          <a:p>
            <a:r>
              <a:rPr lang="en-US"/>
              <a:t/>
            </a:r>
          </a:p>
          <a:p>
            <a:r>
              <a:rPr lang="en-US"/>
              <a:t>Tuy nhiên trong phần sau khi sử dụng kết hợp với Multipasslinear thì tỉ lệ này có thể đạt được 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LINEARCARD sử dụng một tham số b và duy trì hai tập con X và Y ban đầu rỗng.</a:t>
            </a:r>
          </a:p>
          <a:p>
            <a:r>
              <a:rPr lang="en-US"/>
              <a:t/>
            </a:r>
          </a:p>
          <a:p>
            <a:r>
              <a:rPr lang="en-US"/>
              <a:t>Khi một phần tử mới được nhận, nó được thêm vào tập con mà nó có lợi ích biên lớn hơn ngưỡng τ, với τ = bf(S)/k, trong đó k là hằng số. Ngưỡng này đảm bảo rằng một phần cố định của giá trị của tập S đã tích lũy trong k phần tử gần nhất.</a:t>
            </a:r>
          </a:p>
          <a:p>
            <a:r>
              <a:rPr lang="en-US"/>
              <a:t/>
            </a:r>
          </a:p>
          <a:p>
            <a:r>
              <a:rPr lang="en-US"/>
              <a:t>Thay vì trả về max{f(X), f(Y)}, thuật toán trả về giá trị tốt nhất giữa tập con X' (k phần tử gần nhất được thêm vào X) và tập con Y' (k phần tử gần nhất được thêm vào Y).</a:t>
            </a:r>
          </a:p>
          <a:p>
            <a:r>
              <a:rPr lang="en-US"/>
              <a:t/>
            </a:r>
          </a:p>
          <a:p>
            <a:r>
              <a:rPr lang="en-US"/>
              <a:t>Thuật toán đảm bảo tỷ lệ cạnh tranh (competitive ratio) là (2b + 4)(1 + 1/b), và tỷ lệ này càng tốt khi giá trị của b càng gần với căn bậc hai của 2. Tức là, khi b = √2, thuật toán đạt được competitive ratio tốt nhất là 11.657.</a:t>
            </a:r>
          </a:p>
          <a:p>
            <a:r>
              <a:rPr lang="en-US"/>
              <a:t/>
            </a:r>
          </a:p>
          <a:p>
            <a:r>
              <a:rPr lang="en-US"/>
              <a:t>Tuy nhiên trong phần sau khi sử dụng kết hợp với Multipasslinear thì tỉ lệ này có thể đạt được 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LINEARSTREAM dựa trên thuật toán LINEARCARD và thực hiện một số điều chỉnh để đảm bảo rằng nó hoạt động trong không gian hạn chế O(k log n).</a:t>
            </a:r>
          </a:p>
          <a:p>
            <a:r>
              <a:rPr lang="en-US"/>
              <a:t/>
            </a:r>
          </a:p>
          <a:p>
            <a:r>
              <a:rPr lang="en-US"/>
              <a:t>Thuật toán bắt đầu bằng việc tính toán các tham số như α, ℓ, A, B, τ, umA và umB. Đây là các thông số và tập con ban đầu được khởi tạo.</a:t>
            </a:r>
          </a:p>
          <a:p>
            <a:r>
              <a:rPr lang="en-US"/>
              <a:t/>
            </a:r>
          </a:p>
          <a:p>
            <a:r>
              <a:rPr lang="en-US"/>
              <a:t>Khi một phần tử mới được nhận, thuật toán thực hiện các bước sau:</a:t>
            </a:r>
          </a:p>
          <a:p>
            <a:r>
              <a:rPr lang="en-US"/>
              <a:t/>
            </a:r>
          </a:p>
          <a:p>
            <a:r>
              <a:rPr lang="en-US"/>
              <a:t>a. Xác định tập con S (có thể là X hoặc Y) mà phần tử mới có lợi ích gia tăng lớn nhất.</a:t>
            </a:r>
          </a:p>
          <a:p>
            <a:r>
              <a:rPr lang="en-US"/>
              <a:t/>
            </a:r>
          </a:p>
          <a:p>
            <a:r>
              <a:rPr lang="en-US"/>
              <a:t>b. Kiểm tra xem lợi ích gia tăng của phần tử đó có lớn hơn một ngưỡng bτ / k hay không, trong đó τ là một giá trị ngưỡng.</a:t>
            </a:r>
          </a:p>
          <a:p>
            <a:r>
              <a:rPr lang="en-US"/>
              <a:t/>
            </a:r>
          </a:p>
          <a:p>
            <a:r>
              <a:rPr lang="en-US"/>
              <a:t>c. Nếu lợi ích gia tăng đủ lớn, thì phần tử mới được thêm vào tập con S và một cập nhật cho umS được thực hiện.</a:t>
            </a:r>
          </a:p>
          <a:p>
            <a:r>
              <a:rPr lang="en-US"/>
              <a:t/>
            </a:r>
          </a:p>
          <a:p>
            <a:r>
              <a:rPr lang="en-US"/>
              <a:t>d. Kiểm tra xem giá trị của umS hoặc f(S) có lớn hơn giá trị τ hay không.</a:t>
            </a:r>
          </a:p>
          <a:p>
            <a:r>
              <a:rPr lang="en-US"/>
              <a:t/>
            </a:r>
          </a:p>
          <a:p>
            <a:r>
              <a:rPr lang="en-US"/>
              <a:t>e. Nếu tập S có quá nhiều phần tử, thì chỉ giữ lại một phần k cuối cùng.</a:t>
            </a:r>
          </a:p>
          <a:p>
            <a:r>
              <a:rPr lang="en-US"/>
              <a:t/>
            </a:r>
          </a:p>
          <a:p>
            <a:r>
              <a:rPr lang="en-US"/>
              <a:t>Sau mỗi bước, giá trị của τ được cập nhật dựa trên các giá trị của A, B, umA và umB.</a:t>
            </a:r>
          </a:p>
          <a:p>
            <a:r>
              <a:rPr lang="en-US"/>
              <a:t/>
            </a:r>
          </a:p>
          <a:p>
            <a:r>
              <a:rPr lang="en-US"/>
              <a:t>Cuối cùng, thuật toán trả về tập con tốt nhất giữa A' (k phần tử gần nhất được thêm vào A) và B' (k phần tử gần nhất được thêm vào B).</a:t>
            </a:r>
          </a:p>
          <a:p>
            <a:r>
              <a:rPr lang="en-US"/>
              <a:t>Để đảm bảo rằng mỗi phần tử mới đóng góp đủ giá trị, cần sử dụng một thuật toán β-competitive cho bài toán UNCMAX. Để đảm bảo tính tuyến tính, cần có khả năng cập nhật ước tính cho um(A) đến um(A ∪ {e}) trong thời gian hằng số. LINEARSTREAM sử dụng hai thuật toán UNCMAXCOMPETITIVEALG và UNCMAXUPDATE để đảm bảo các yêu cầu này, và cả hai đều đáp ứng các yêu cầu này với β = 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4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4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png" Type="http://schemas.openxmlformats.org/officeDocument/2006/relationships/image"/><Relationship Id="rId12" Target="../media/image56.png" Type="http://schemas.openxmlformats.org/officeDocument/2006/relationships/image"/><Relationship Id="rId13" Target="../media/image57.png" Type="http://schemas.openxmlformats.org/officeDocument/2006/relationships/image"/><Relationship Id="rId2" Target="../media/image46.jpeg" Type="http://schemas.openxmlformats.org/officeDocument/2006/relationships/image"/><Relationship Id="rId3" Target="../media/image47.jpeg" Type="http://schemas.openxmlformats.org/officeDocument/2006/relationships/image"/><Relationship Id="rId4" Target="../media/image48.png" Type="http://schemas.openxmlformats.org/officeDocument/2006/relationships/image"/><Relationship Id="rId5" Target="../media/image49.jpeg" Type="http://schemas.openxmlformats.org/officeDocument/2006/relationships/image"/><Relationship Id="rId6" Target="../media/image50.jpe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45.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45.png" Type="http://schemas.openxmlformats.org/officeDocument/2006/relationships/image"/><Relationship Id="rId4" Target="../media/image5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 Id="rId3" Target="../media/image6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pn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2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pn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2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 Id="rId9" Target="../media/image87.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98.png" Type="http://schemas.openxmlformats.org/officeDocument/2006/relationships/image"/><Relationship Id="rId13" Target="../media/image99.svg" Type="http://schemas.openxmlformats.org/officeDocument/2006/relationships/image"/><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https://arxiv.org/abs/2104.06873v2" TargetMode="External" Type="http://schemas.openxmlformats.org/officeDocument/2006/relationships/hyperlink"/></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00.png" Type="http://schemas.openxmlformats.org/officeDocument/2006/relationships/image"/><Relationship Id="rId4" Target="../media/image101.svg" Type="http://schemas.openxmlformats.org/officeDocument/2006/relationships/image"/><Relationship Id="rId5" Target="../media/image102.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00.png" Type="http://schemas.openxmlformats.org/officeDocument/2006/relationships/image"/><Relationship Id="rId4" Target="../media/image101.svg" Type="http://schemas.openxmlformats.org/officeDocument/2006/relationships/image"/><Relationship Id="rId5" Target="../media/image103.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8.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00.png" Type="http://schemas.openxmlformats.org/officeDocument/2006/relationships/image"/><Relationship Id="rId4" Target="../media/image10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104.png" Type="http://schemas.openxmlformats.org/officeDocument/2006/relationships/image"/><Relationship Id="rId9" Target="../media/image105.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2" Target="../media/image106.pn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10.png" Type="http://schemas.openxmlformats.org/officeDocument/2006/relationships/image"/><Relationship Id="rId7" Target="../media/image111.png" Type="http://schemas.openxmlformats.org/officeDocument/2006/relationships/image"/><Relationship Id="rId8" Target="../media/image112.png" Type="http://schemas.openxmlformats.org/officeDocument/2006/relationships/image"/><Relationship Id="rId9" Target="../media/image113.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9.png" Type="http://schemas.openxmlformats.org/officeDocument/2006/relationships/image"/><Relationship Id="rId2" Target="../media/image106.pn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15.png" Type="http://schemas.openxmlformats.org/officeDocument/2006/relationships/image"/><Relationship Id="rId7" Target="../media/image116.png" Type="http://schemas.openxmlformats.org/officeDocument/2006/relationships/image"/><Relationship Id="rId8" Target="../media/image117.png" Type="http://schemas.openxmlformats.org/officeDocument/2006/relationships/image"/><Relationship Id="rId9" Target="../media/image118.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4.png" Type="http://schemas.openxmlformats.org/officeDocument/2006/relationships/image"/><Relationship Id="rId2" Target="../media/image106.pn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20.png" Type="http://schemas.openxmlformats.org/officeDocument/2006/relationships/image"/><Relationship Id="rId7" Target="../media/image121.png" Type="http://schemas.openxmlformats.org/officeDocument/2006/relationships/image"/><Relationship Id="rId8" Target="../media/image122.png" Type="http://schemas.openxmlformats.org/officeDocument/2006/relationships/image"/><Relationship Id="rId9" Target="../media/image123.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25.png" Type="http://schemas.openxmlformats.org/officeDocument/2006/relationships/image"/><Relationship Id="rId7" Target="../media/image126.png" Type="http://schemas.openxmlformats.org/officeDocument/2006/relationships/image"/><Relationship Id="rId8" Target="../media/image12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1315441"/>
            <a:ext cx="9009410" cy="6082798"/>
            <a:chOff x="0" y="0"/>
            <a:chExt cx="3286657" cy="2219021"/>
          </a:xfrm>
        </p:grpSpPr>
        <p:sp>
          <p:nvSpPr>
            <p:cNvPr name="Freeform 4" id="4"/>
            <p:cNvSpPr/>
            <p:nvPr/>
          </p:nvSpPr>
          <p:spPr>
            <a:xfrm flipH="false" flipV="false" rot="0">
              <a:off x="0" y="0"/>
              <a:ext cx="3286657" cy="2219021"/>
            </a:xfrm>
            <a:custGeom>
              <a:avLst/>
              <a:gdLst/>
              <a:ahLst/>
              <a:cxnLst/>
              <a:rect r="r" b="b" t="t" l="l"/>
              <a:pathLst>
                <a:path h="2219021" w="3286657">
                  <a:moveTo>
                    <a:pt x="0" y="0"/>
                  </a:moveTo>
                  <a:lnTo>
                    <a:pt x="3286657" y="0"/>
                  </a:lnTo>
                  <a:lnTo>
                    <a:pt x="3286657" y="2219021"/>
                  </a:lnTo>
                  <a:lnTo>
                    <a:pt x="0" y="2219021"/>
                  </a:lnTo>
                  <a:close/>
                </a:path>
              </a:pathLst>
            </a:custGeom>
            <a:solidFill>
              <a:srgbClr val="FFFFFF"/>
            </a:solidFill>
          </p:spPr>
        </p:sp>
      </p:grpSp>
      <p:sp>
        <p:nvSpPr>
          <p:cNvPr name="Freeform 5" id="5"/>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61150" y="1315441"/>
            <a:ext cx="7087021" cy="7701883"/>
            <a:chOff x="0" y="0"/>
            <a:chExt cx="2585364" cy="2809668"/>
          </a:xfrm>
        </p:grpSpPr>
        <p:sp>
          <p:nvSpPr>
            <p:cNvPr name="Freeform 8" id="8"/>
            <p:cNvSpPr/>
            <p:nvPr/>
          </p:nvSpPr>
          <p:spPr>
            <a:xfrm flipH="false" flipV="false" rot="0">
              <a:off x="0" y="0"/>
              <a:ext cx="2585364" cy="2809668"/>
            </a:xfrm>
            <a:custGeom>
              <a:avLst/>
              <a:gdLst/>
              <a:ahLst/>
              <a:cxnLst/>
              <a:rect r="r" b="b" t="t" l="l"/>
              <a:pathLst>
                <a:path h="2809668" w="2585364">
                  <a:moveTo>
                    <a:pt x="0" y="0"/>
                  </a:moveTo>
                  <a:lnTo>
                    <a:pt x="2585364" y="0"/>
                  </a:lnTo>
                  <a:lnTo>
                    <a:pt x="2585364" y="2809668"/>
                  </a:lnTo>
                  <a:lnTo>
                    <a:pt x="0" y="2809668"/>
                  </a:lnTo>
                  <a:close/>
                </a:path>
              </a:pathLst>
            </a:custGeom>
            <a:solidFill>
              <a:srgbClr val="FFFFFF"/>
            </a:solidFill>
          </p:spPr>
        </p:sp>
      </p:grpSp>
      <p:sp>
        <p:nvSpPr>
          <p:cNvPr name="Freeform 9" id="9"/>
          <p:cNvSpPr/>
          <p:nvPr/>
        </p:nvSpPr>
        <p:spPr>
          <a:xfrm flipH="false" flipV="false" rot="0">
            <a:off x="10692016" y="4401714"/>
            <a:ext cx="6225288" cy="3893634"/>
          </a:xfrm>
          <a:custGeom>
            <a:avLst/>
            <a:gdLst/>
            <a:ahLst/>
            <a:cxnLst/>
            <a:rect r="r" b="b" t="t" l="l"/>
            <a:pathLst>
              <a:path h="3893634" w="6225288">
                <a:moveTo>
                  <a:pt x="0" y="0"/>
                </a:moveTo>
                <a:lnTo>
                  <a:pt x="6225288" y="0"/>
                </a:lnTo>
                <a:lnTo>
                  <a:pt x="6225288" y="3893634"/>
                </a:lnTo>
                <a:lnTo>
                  <a:pt x="0" y="3893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100246" y="3001723"/>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203414">
            <a:off x="11173930" y="3499519"/>
            <a:ext cx="321948" cy="461574"/>
          </a:xfrm>
          <a:custGeom>
            <a:avLst/>
            <a:gdLst/>
            <a:ahLst/>
            <a:cxnLst/>
            <a:rect r="r" b="b" t="t" l="l"/>
            <a:pathLst>
              <a:path h="461574" w="321948">
                <a:moveTo>
                  <a:pt x="0" y="0"/>
                </a:moveTo>
                <a:lnTo>
                  <a:pt x="321948" y="0"/>
                </a:lnTo>
                <a:lnTo>
                  <a:pt x="321948" y="461574"/>
                </a:lnTo>
                <a:lnTo>
                  <a:pt x="0" y="461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887383" y="7913442"/>
            <a:ext cx="3544008" cy="1280871"/>
            <a:chOff x="0" y="0"/>
            <a:chExt cx="4725344" cy="1707828"/>
          </a:xfrm>
        </p:grpSpPr>
        <p:grpSp>
          <p:nvGrpSpPr>
            <p:cNvPr name="Group 13" id="13"/>
            <p:cNvGrpSpPr/>
            <p:nvPr/>
          </p:nvGrpSpPr>
          <p:grpSpPr>
            <a:xfrm rot="0">
              <a:off x="0" y="0"/>
              <a:ext cx="4725344" cy="1707828"/>
              <a:chOff x="0" y="0"/>
              <a:chExt cx="1292864" cy="467265"/>
            </a:xfrm>
          </p:grpSpPr>
          <p:sp>
            <p:nvSpPr>
              <p:cNvPr name="Freeform 14" id="14"/>
              <p:cNvSpPr/>
              <p:nvPr/>
            </p:nvSpPr>
            <p:spPr>
              <a:xfrm flipH="false" flipV="false" rot="0">
                <a:off x="0" y="0"/>
                <a:ext cx="1292864" cy="467265"/>
              </a:xfrm>
              <a:custGeom>
                <a:avLst/>
                <a:gdLst/>
                <a:ahLst/>
                <a:cxnLst/>
                <a:rect r="r" b="b" t="t" l="l"/>
                <a:pathLst>
                  <a:path h="467265" w="1292864">
                    <a:moveTo>
                      <a:pt x="0" y="0"/>
                    </a:moveTo>
                    <a:lnTo>
                      <a:pt x="1292864" y="0"/>
                    </a:lnTo>
                    <a:lnTo>
                      <a:pt x="1292864" y="467265"/>
                    </a:lnTo>
                    <a:lnTo>
                      <a:pt x="0" y="467265"/>
                    </a:lnTo>
                    <a:close/>
                  </a:path>
                </a:pathLst>
              </a:custGeom>
              <a:solidFill>
                <a:srgbClr val="FFFFFF"/>
              </a:solidFill>
            </p:spPr>
          </p:sp>
        </p:grpSp>
        <p:sp>
          <p:nvSpPr>
            <p:cNvPr name="Freeform 15" id="15"/>
            <p:cNvSpPr/>
            <p:nvPr/>
          </p:nvSpPr>
          <p:spPr>
            <a:xfrm flipH="false" flipV="false" rot="0">
              <a:off x="289760" y="524326"/>
              <a:ext cx="974589" cy="659177"/>
            </a:xfrm>
            <a:custGeom>
              <a:avLst/>
              <a:gdLst/>
              <a:ahLst/>
              <a:cxnLst/>
              <a:rect r="r" b="b" t="t" l="l"/>
              <a:pathLst>
                <a:path h="659177" w="974589">
                  <a:moveTo>
                    <a:pt x="0" y="0"/>
                  </a:moveTo>
                  <a:lnTo>
                    <a:pt x="974589" y="0"/>
                  </a:lnTo>
                  <a:lnTo>
                    <a:pt x="974589" y="659177"/>
                  </a:lnTo>
                  <a:lnTo>
                    <a:pt x="0" y="6591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583848" y="240715"/>
              <a:ext cx="2836341" cy="1178773"/>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Cabin"/>
                </a:rPr>
                <a:t>Nhóm 2 B14D52</a:t>
              </a:r>
            </a:p>
          </p:txBody>
        </p:sp>
      </p:grpSp>
      <p:sp>
        <p:nvSpPr>
          <p:cNvPr name="Freeform 17" id="17"/>
          <p:cNvSpPr/>
          <p:nvPr/>
        </p:nvSpPr>
        <p:spPr>
          <a:xfrm flipH="false" flipV="false" rot="0">
            <a:off x="12690344" y="1991652"/>
            <a:ext cx="2228632" cy="1815322"/>
          </a:xfrm>
          <a:custGeom>
            <a:avLst/>
            <a:gdLst/>
            <a:ahLst/>
            <a:cxnLst/>
            <a:rect r="r" b="b" t="t" l="l"/>
            <a:pathLst>
              <a:path h="1815322" w="2228632">
                <a:moveTo>
                  <a:pt x="0" y="0"/>
                </a:moveTo>
                <a:lnTo>
                  <a:pt x="2228632" y="0"/>
                </a:lnTo>
                <a:lnTo>
                  <a:pt x="2228632" y="1815322"/>
                </a:lnTo>
                <a:lnTo>
                  <a:pt x="0" y="1815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740438" y="2334692"/>
            <a:ext cx="9520712" cy="3448050"/>
          </a:xfrm>
          <a:prstGeom prst="rect">
            <a:avLst/>
          </a:prstGeom>
        </p:spPr>
        <p:txBody>
          <a:bodyPr anchor="t" rtlCol="false" tIns="0" lIns="0" bIns="0" rIns="0">
            <a:spAutoFit/>
          </a:bodyPr>
          <a:lstStyle/>
          <a:p>
            <a:pPr>
              <a:lnSpc>
                <a:spcPts val="13589"/>
              </a:lnSpc>
            </a:pPr>
            <a:r>
              <a:rPr lang="en-US" sz="11324" spc="-169">
                <a:solidFill>
                  <a:srgbClr val="003EA8"/>
                </a:solidFill>
                <a:latin typeface="Muli Bold"/>
              </a:rPr>
              <a:t>Nhập môn Trí tuệ nhân tạo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grpSp>
        <p:nvGrpSpPr>
          <p:cNvPr name="Group 3" id="3"/>
          <p:cNvGrpSpPr/>
          <p:nvPr/>
        </p:nvGrpSpPr>
        <p:grpSpPr>
          <a:xfrm rot="0">
            <a:off x="1219294" y="4536975"/>
            <a:ext cx="15795020" cy="3535020"/>
            <a:chOff x="0" y="0"/>
            <a:chExt cx="5762066" cy="1289585"/>
          </a:xfrm>
        </p:grpSpPr>
        <p:sp>
          <p:nvSpPr>
            <p:cNvPr name="Freeform 4" id="4"/>
            <p:cNvSpPr/>
            <p:nvPr/>
          </p:nvSpPr>
          <p:spPr>
            <a:xfrm flipH="false" flipV="false" rot="0">
              <a:off x="0" y="0"/>
              <a:ext cx="5762066" cy="1289585"/>
            </a:xfrm>
            <a:custGeom>
              <a:avLst/>
              <a:gdLst/>
              <a:ahLst/>
              <a:cxnLst/>
              <a:rect r="r" b="b" t="t" l="l"/>
              <a:pathLst>
                <a:path h="1289585" w="5762066">
                  <a:moveTo>
                    <a:pt x="0" y="0"/>
                  </a:moveTo>
                  <a:lnTo>
                    <a:pt x="5762066" y="0"/>
                  </a:lnTo>
                  <a:lnTo>
                    <a:pt x="5762066" y="1289585"/>
                  </a:lnTo>
                  <a:lnTo>
                    <a:pt x="0" y="1289585"/>
                  </a:lnTo>
                  <a:close/>
                </a:path>
              </a:pathLst>
            </a:custGeom>
            <a:solidFill>
              <a:srgbClr val="FFFFFF"/>
            </a:solidFill>
          </p:spPr>
        </p:sp>
      </p:grpSp>
      <p:grpSp>
        <p:nvGrpSpPr>
          <p:cNvPr name="Group 5" id="5"/>
          <p:cNvGrpSpPr/>
          <p:nvPr/>
        </p:nvGrpSpPr>
        <p:grpSpPr>
          <a:xfrm rot="0">
            <a:off x="1219294" y="809984"/>
            <a:ext cx="15795020" cy="2194266"/>
            <a:chOff x="0" y="0"/>
            <a:chExt cx="5762066" cy="800474"/>
          </a:xfrm>
        </p:grpSpPr>
        <p:sp>
          <p:nvSpPr>
            <p:cNvPr name="Freeform 6" id="6"/>
            <p:cNvSpPr/>
            <p:nvPr/>
          </p:nvSpPr>
          <p:spPr>
            <a:xfrm flipH="false" flipV="false" rot="0">
              <a:off x="0" y="0"/>
              <a:ext cx="5762066" cy="800474"/>
            </a:xfrm>
            <a:custGeom>
              <a:avLst/>
              <a:gdLst/>
              <a:ahLst/>
              <a:cxnLst/>
              <a:rect r="r" b="b" t="t" l="l"/>
              <a:pathLst>
                <a:path h="800474" w="5762066">
                  <a:moveTo>
                    <a:pt x="0" y="0"/>
                  </a:moveTo>
                  <a:lnTo>
                    <a:pt x="5762066" y="0"/>
                  </a:lnTo>
                  <a:lnTo>
                    <a:pt x="5762066" y="800474"/>
                  </a:lnTo>
                  <a:lnTo>
                    <a:pt x="0" y="800474"/>
                  </a:lnTo>
                  <a:close/>
                </a:path>
              </a:pathLst>
            </a:custGeom>
            <a:solidFill>
              <a:srgbClr val="FFFFFF"/>
            </a:solidFill>
          </p:spPr>
        </p:sp>
      </p:grpSp>
      <p:sp>
        <p:nvSpPr>
          <p:cNvPr name="Freeform 7" id="7"/>
          <p:cNvSpPr/>
          <p:nvPr/>
        </p:nvSpPr>
        <p:spPr>
          <a:xfrm flipH="true" flipV="false" rot="0">
            <a:off x="14972495" y="7296334"/>
            <a:ext cx="5533751" cy="1961966"/>
          </a:xfrm>
          <a:custGeom>
            <a:avLst/>
            <a:gdLst/>
            <a:ahLst/>
            <a:cxnLst/>
            <a:rect r="r" b="b" t="t" l="l"/>
            <a:pathLst>
              <a:path h="1961966" w="5533751">
                <a:moveTo>
                  <a:pt x="5533751" y="0"/>
                </a:moveTo>
                <a:lnTo>
                  <a:pt x="0" y="0"/>
                </a:lnTo>
                <a:lnTo>
                  <a:pt x="0" y="1961966"/>
                </a:lnTo>
                <a:lnTo>
                  <a:pt x="5533751" y="1961966"/>
                </a:lnTo>
                <a:lnTo>
                  <a:pt x="553375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18246" y="7296334"/>
            <a:ext cx="5533751" cy="1961966"/>
          </a:xfrm>
          <a:custGeom>
            <a:avLst/>
            <a:gdLst/>
            <a:ahLst/>
            <a:cxnLst/>
            <a:rect r="r" b="b" t="t" l="l"/>
            <a:pathLst>
              <a:path h="1961966" w="5533751">
                <a:moveTo>
                  <a:pt x="0" y="0"/>
                </a:moveTo>
                <a:lnTo>
                  <a:pt x="5533751" y="0"/>
                </a:lnTo>
                <a:lnTo>
                  <a:pt x="5533751" y="1961966"/>
                </a:lnTo>
                <a:lnTo>
                  <a:pt x="0" y="196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93505" y="2186591"/>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09650" y="1281714"/>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833919" y="5377168"/>
            <a:ext cx="13042911" cy="1854633"/>
          </a:xfrm>
          <a:custGeom>
            <a:avLst/>
            <a:gdLst/>
            <a:ahLst/>
            <a:cxnLst/>
            <a:rect r="r" b="b" t="t" l="l"/>
            <a:pathLst>
              <a:path h="1854633" w="13042911">
                <a:moveTo>
                  <a:pt x="0" y="0"/>
                </a:moveTo>
                <a:lnTo>
                  <a:pt x="13042910" y="0"/>
                </a:lnTo>
                <a:lnTo>
                  <a:pt x="13042910" y="1854633"/>
                </a:lnTo>
                <a:lnTo>
                  <a:pt x="0" y="1854633"/>
                </a:lnTo>
                <a:lnTo>
                  <a:pt x="0" y="0"/>
                </a:lnTo>
                <a:close/>
              </a:path>
            </a:pathLst>
          </a:custGeom>
          <a:blipFill>
            <a:blip r:embed="rId8"/>
            <a:stretch>
              <a:fillRect l="0" t="0" r="0" b="0"/>
            </a:stretch>
          </a:blipFill>
        </p:spPr>
      </p:sp>
      <p:sp>
        <p:nvSpPr>
          <p:cNvPr name="TextBox 12" id="12"/>
          <p:cNvSpPr txBox="true"/>
          <p:nvPr/>
        </p:nvSpPr>
        <p:spPr>
          <a:xfrm rot="0">
            <a:off x="1246490" y="1186464"/>
            <a:ext cx="15795020" cy="1510031"/>
          </a:xfrm>
          <a:prstGeom prst="rect">
            <a:avLst/>
          </a:prstGeom>
        </p:spPr>
        <p:txBody>
          <a:bodyPr anchor="t" rtlCol="false" tIns="0" lIns="0" bIns="0" rIns="0">
            <a:spAutoFit/>
          </a:bodyPr>
          <a:lstStyle/>
          <a:p>
            <a:pPr algn="ctr">
              <a:lnSpc>
                <a:spcPts val="6019"/>
              </a:lnSpc>
              <a:spcBef>
                <a:spcPct val="0"/>
              </a:spcBef>
            </a:pPr>
            <a:r>
              <a:rPr lang="en-US" sz="4299">
                <a:solidFill>
                  <a:srgbClr val="003EA8"/>
                </a:solidFill>
                <a:latin typeface="Josefin Sans Bold"/>
              </a:rPr>
              <a:t>Submodular maximization with cardinality-constrained SMCC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245874" y="2915338"/>
            <a:ext cx="5122944" cy="1807369"/>
          </a:xfrm>
          <a:prstGeom prst="rect">
            <a:avLst/>
          </a:prstGeom>
        </p:spPr>
        <p:txBody>
          <a:bodyPr anchor="t" rtlCol="false" tIns="0" lIns="0" bIns="0" rIns="0">
            <a:spAutoFit/>
          </a:bodyPr>
          <a:lstStyle/>
          <a:p>
            <a:pPr algn="r" marL="0" indent="0" lvl="0">
              <a:lnSpc>
                <a:spcPts val="3543"/>
              </a:lnSpc>
            </a:pPr>
            <a:r>
              <a:rPr lang="en-US" sz="3375">
                <a:solidFill>
                  <a:srgbClr val="003EA8"/>
                </a:solidFill>
                <a:latin typeface="Cabin"/>
              </a:rPr>
              <a:t>Linear-Time Algorithms for Cardinality-Constrained Non-Monotone Submodular Maximization</a:t>
            </a:r>
          </a:p>
        </p:txBody>
      </p:sp>
      <p:sp>
        <p:nvSpPr>
          <p:cNvPr name="TextBox 3" id="3"/>
          <p:cNvSpPr txBox="true"/>
          <p:nvPr/>
        </p:nvSpPr>
        <p:spPr>
          <a:xfrm rot="0">
            <a:off x="11245874" y="6265971"/>
            <a:ext cx="5168852" cy="2821305"/>
          </a:xfrm>
          <a:prstGeom prst="rect">
            <a:avLst/>
          </a:prstGeom>
        </p:spPr>
        <p:txBody>
          <a:bodyPr anchor="t" rtlCol="false" tIns="0" lIns="0" bIns="0" rIns="0">
            <a:spAutoFit/>
          </a:bodyPr>
          <a:lstStyle/>
          <a:p>
            <a:pPr algn="ctr" marL="0" indent="0" lvl="0">
              <a:lnSpc>
                <a:spcPts val="2520"/>
              </a:lnSpc>
            </a:pPr>
            <a:r>
              <a:rPr lang="en-US" sz="1800">
                <a:solidFill>
                  <a:srgbClr val="003EA8"/>
                </a:solidFill>
                <a:latin typeface="Cabin"/>
              </a:rPr>
              <a:t>Các thuật toán thời gian tuyến tính để tối đa hóa hàm Submodular không đơn điệu bị ràng buộc về số lượng bao gồm thuật toán tham lam và thuật toán nén lặp. Các thuật toán này có độ phức tạp về thời gian trong trường hợp xấu nhất là O(n), trong đó n là kích thước của đầu vào. Tuy nhiên, không phải lúc nào chúng cũng có thể tạo ra giải pháp tối ưu và có thể yêu cầu các phương pháp phỏng đoán hoặc sửa đổi bổ sung để đạt được hiệu suất tốt hơn.</a:t>
            </a:r>
          </a:p>
        </p:txBody>
      </p:sp>
      <p:sp>
        <p:nvSpPr>
          <p:cNvPr name="AutoShape 4" id="4"/>
          <p:cNvSpPr/>
          <p:nvPr/>
        </p:nvSpPr>
        <p:spPr>
          <a:xfrm>
            <a:off x="11245874" y="5513281"/>
            <a:ext cx="5122944" cy="0"/>
          </a:xfrm>
          <a:prstGeom prst="line">
            <a:avLst/>
          </a:prstGeom>
          <a:ln cap="flat" w="38100">
            <a:solidFill>
              <a:srgbClr val="003EA8"/>
            </a:solidFill>
            <a:prstDash val="solid"/>
            <a:headEnd type="none" len="sm" w="sm"/>
            <a:tailEnd type="none" len="sm" w="sm"/>
          </a:ln>
        </p:spPr>
      </p:sp>
      <p:sp>
        <p:nvSpPr>
          <p:cNvPr name="Freeform 5" id="5"/>
          <p:cNvSpPr/>
          <p:nvPr/>
        </p:nvSpPr>
        <p:spPr>
          <a:xfrm flipH="false" flipV="false" rot="0">
            <a:off x="0" y="0"/>
            <a:ext cx="10137163" cy="10137163"/>
          </a:xfrm>
          <a:custGeom>
            <a:avLst/>
            <a:gdLst/>
            <a:ahLst/>
            <a:cxnLst/>
            <a:rect r="r" b="b" t="t" l="l"/>
            <a:pathLst>
              <a:path h="10137163" w="10137163">
                <a:moveTo>
                  <a:pt x="0" y="0"/>
                </a:moveTo>
                <a:lnTo>
                  <a:pt x="10137163" y="0"/>
                </a:lnTo>
                <a:lnTo>
                  <a:pt x="10137163" y="10137163"/>
                </a:lnTo>
                <a:lnTo>
                  <a:pt x="0" y="10137163"/>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F2F2"/>
        </a:solidFill>
      </p:bgPr>
    </p:bg>
    <p:spTree>
      <p:nvGrpSpPr>
        <p:cNvPr id="1" name=""/>
        <p:cNvGrpSpPr/>
        <p:nvPr/>
      </p:nvGrpSpPr>
      <p:grpSpPr>
        <a:xfrm>
          <a:off x="0" y="0"/>
          <a:ext cx="0" cy="0"/>
          <a:chOff x="0" y="0"/>
          <a:chExt cx="0" cy="0"/>
        </a:xfrm>
      </p:grpSpPr>
      <p:sp>
        <p:nvSpPr>
          <p:cNvPr name="AutoShape 2" id="2"/>
          <p:cNvSpPr/>
          <p:nvPr/>
        </p:nvSpPr>
        <p:spPr>
          <a:xfrm rot="5400000">
            <a:off x="947290" y="6860683"/>
            <a:ext cx="6843109" cy="0"/>
          </a:xfrm>
          <a:prstGeom prst="line">
            <a:avLst/>
          </a:prstGeom>
          <a:ln cap="rnd" w="9525">
            <a:solidFill>
              <a:srgbClr val="003EA8"/>
            </a:solidFill>
            <a:prstDash val="solid"/>
            <a:headEnd type="none" len="sm" w="sm"/>
            <a:tailEnd type="none" len="sm" w="sm"/>
          </a:ln>
        </p:spPr>
      </p:sp>
      <p:sp>
        <p:nvSpPr>
          <p:cNvPr name="AutoShape 3" id="3"/>
          <p:cNvSpPr/>
          <p:nvPr/>
        </p:nvSpPr>
        <p:spPr>
          <a:xfrm rot="0">
            <a:off x="0" y="3443891"/>
            <a:ext cx="18246628" cy="0"/>
          </a:xfrm>
          <a:prstGeom prst="line">
            <a:avLst/>
          </a:prstGeom>
          <a:ln cap="rnd" w="9525">
            <a:solidFill>
              <a:srgbClr val="003EA8"/>
            </a:solidFill>
            <a:prstDash val="solid"/>
            <a:headEnd type="none" len="sm" w="sm"/>
            <a:tailEnd type="none" len="sm" w="sm"/>
          </a:ln>
        </p:spPr>
      </p:sp>
      <p:sp>
        <p:nvSpPr>
          <p:cNvPr name="AutoShape 4" id="4"/>
          <p:cNvSpPr/>
          <p:nvPr/>
        </p:nvSpPr>
        <p:spPr>
          <a:xfrm rot="5400000">
            <a:off x="5243715" y="7053476"/>
            <a:ext cx="7228694" cy="0"/>
          </a:xfrm>
          <a:prstGeom prst="line">
            <a:avLst/>
          </a:prstGeom>
          <a:ln cap="rnd" w="9525">
            <a:solidFill>
              <a:srgbClr val="003EA8"/>
            </a:solidFill>
            <a:prstDash val="solid"/>
            <a:headEnd type="none" len="sm" w="sm"/>
            <a:tailEnd type="none" len="sm" w="sm"/>
          </a:ln>
        </p:spPr>
      </p:sp>
      <p:sp>
        <p:nvSpPr>
          <p:cNvPr name="AutoShape 5" id="5"/>
          <p:cNvSpPr/>
          <p:nvPr/>
        </p:nvSpPr>
        <p:spPr>
          <a:xfrm rot="5400000">
            <a:off x="10172548" y="6860683"/>
            <a:ext cx="6843109" cy="0"/>
          </a:xfrm>
          <a:prstGeom prst="line">
            <a:avLst/>
          </a:prstGeom>
          <a:ln cap="rnd" w="9525">
            <a:solidFill>
              <a:srgbClr val="003EA8"/>
            </a:solidFill>
            <a:prstDash val="solid"/>
            <a:headEnd type="none" len="sm" w="sm"/>
            <a:tailEnd type="none" len="sm" w="sm"/>
          </a:ln>
        </p:spPr>
      </p:sp>
      <p:sp>
        <p:nvSpPr>
          <p:cNvPr name="TextBox 6" id="6"/>
          <p:cNvSpPr txBox="true"/>
          <p:nvPr/>
        </p:nvSpPr>
        <p:spPr>
          <a:xfrm rot="0">
            <a:off x="2730426" y="1028700"/>
            <a:ext cx="12827148" cy="828675"/>
          </a:xfrm>
          <a:prstGeom prst="rect">
            <a:avLst/>
          </a:prstGeom>
        </p:spPr>
        <p:txBody>
          <a:bodyPr anchor="t" rtlCol="false" tIns="0" lIns="0" bIns="0" rIns="0">
            <a:spAutoFit/>
          </a:bodyPr>
          <a:lstStyle/>
          <a:p>
            <a:pPr algn="ctr" marL="0" indent="0" lvl="0">
              <a:lnSpc>
                <a:spcPts val="6599"/>
              </a:lnSpc>
            </a:pPr>
            <a:r>
              <a:rPr lang="en-US" sz="5499">
                <a:solidFill>
                  <a:srgbClr val="003EA8"/>
                </a:solidFill>
                <a:latin typeface="Muli Bold"/>
              </a:rPr>
              <a:t>TỐI ĐA HÓA SUBMODULAR</a:t>
            </a:r>
          </a:p>
        </p:txBody>
      </p:sp>
      <p:grpSp>
        <p:nvGrpSpPr>
          <p:cNvPr name="Group 7" id="7"/>
          <p:cNvGrpSpPr/>
          <p:nvPr/>
        </p:nvGrpSpPr>
        <p:grpSpPr>
          <a:xfrm rot="0">
            <a:off x="526516" y="4809269"/>
            <a:ext cx="3373149" cy="4439105"/>
            <a:chOff x="0" y="0"/>
            <a:chExt cx="4497532" cy="5918807"/>
          </a:xfrm>
        </p:grpSpPr>
        <p:sp>
          <p:nvSpPr>
            <p:cNvPr name="Freeform 8" id="8"/>
            <p:cNvSpPr/>
            <p:nvPr/>
          </p:nvSpPr>
          <p:spPr>
            <a:xfrm flipH="false" flipV="false" rot="0">
              <a:off x="1626777" y="0"/>
              <a:ext cx="1243978" cy="1810021"/>
            </a:xfrm>
            <a:custGeom>
              <a:avLst/>
              <a:gdLst/>
              <a:ahLst/>
              <a:cxnLst/>
              <a:rect r="r" b="b" t="t" l="l"/>
              <a:pathLst>
                <a:path h="1810021" w="1243978">
                  <a:moveTo>
                    <a:pt x="0" y="0"/>
                  </a:moveTo>
                  <a:lnTo>
                    <a:pt x="1243978" y="0"/>
                  </a:lnTo>
                  <a:lnTo>
                    <a:pt x="1243978" y="1810021"/>
                  </a:lnTo>
                  <a:lnTo>
                    <a:pt x="0" y="18100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0" y="2822641"/>
              <a:ext cx="4497532" cy="3096166"/>
            </a:xfrm>
            <a:prstGeom prst="rect">
              <a:avLst/>
            </a:prstGeom>
          </p:spPr>
          <p:txBody>
            <a:bodyPr anchor="t" rtlCol="false" tIns="0" lIns="0" bIns="0" rIns="0">
              <a:spAutoFit/>
            </a:bodyPr>
            <a:lstStyle/>
            <a:p>
              <a:pPr algn="ctr" marL="0" indent="0" lvl="0">
                <a:lnSpc>
                  <a:spcPts val="2639"/>
                </a:lnSpc>
              </a:pPr>
              <a:r>
                <a:rPr lang="en-US" sz="2030">
                  <a:solidFill>
                    <a:srgbClr val="003EA8"/>
                  </a:solidFill>
                  <a:latin typeface="Prompt Light"/>
                </a:rPr>
                <a:t>Tối đa hóa Submodular là một vấn đề được nghiên cứu rộng rãi trong tối ưu hóa tổ hợp với nhiều ứng dụng trong học máy, khai thác dữ liệu và thị giác máy tính.</a:t>
              </a:r>
            </a:p>
          </p:txBody>
        </p:sp>
      </p:grpSp>
      <p:grpSp>
        <p:nvGrpSpPr>
          <p:cNvPr name="Group 10" id="10"/>
          <p:cNvGrpSpPr/>
          <p:nvPr/>
        </p:nvGrpSpPr>
        <p:grpSpPr>
          <a:xfrm rot="0">
            <a:off x="4926879" y="4714461"/>
            <a:ext cx="3373149" cy="4533913"/>
            <a:chOff x="0" y="0"/>
            <a:chExt cx="4497532" cy="6045218"/>
          </a:xfrm>
        </p:grpSpPr>
        <p:sp>
          <p:nvSpPr>
            <p:cNvPr name="Freeform 11" id="11"/>
            <p:cNvSpPr/>
            <p:nvPr/>
          </p:nvSpPr>
          <p:spPr>
            <a:xfrm flipH="false" flipV="false" rot="0">
              <a:off x="1508303" y="0"/>
              <a:ext cx="1480926" cy="1810021"/>
            </a:xfrm>
            <a:custGeom>
              <a:avLst/>
              <a:gdLst/>
              <a:ahLst/>
              <a:cxnLst/>
              <a:rect r="r" b="b" t="t" l="l"/>
              <a:pathLst>
                <a:path h="1810021" w="1480926">
                  <a:moveTo>
                    <a:pt x="0" y="0"/>
                  </a:moveTo>
                  <a:lnTo>
                    <a:pt x="1480926" y="0"/>
                  </a:lnTo>
                  <a:lnTo>
                    <a:pt x="1480926" y="1810021"/>
                  </a:lnTo>
                  <a:lnTo>
                    <a:pt x="0" y="18100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0" y="2949052"/>
              <a:ext cx="4497532" cy="3096166"/>
            </a:xfrm>
            <a:prstGeom prst="rect">
              <a:avLst/>
            </a:prstGeom>
          </p:spPr>
          <p:txBody>
            <a:bodyPr anchor="t" rtlCol="false" tIns="0" lIns="0" bIns="0" rIns="0">
              <a:spAutoFit/>
            </a:bodyPr>
            <a:lstStyle/>
            <a:p>
              <a:pPr algn="ctr" marL="0" indent="0" lvl="0">
                <a:lnSpc>
                  <a:spcPts val="2639"/>
                </a:lnSpc>
              </a:pPr>
              <a:r>
                <a:rPr lang="en-US" sz="2030">
                  <a:solidFill>
                    <a:srgbClr val="003EA8"/>
                  </a:solidFill>
                  <a:latin typeface="Prompt Light"/>
                </a:rPr>
                <a:t>Tối đa hóa Submodular bị ràng buộc về số lượng là một biến thể của bài toán này trong đó mục tiêu là tìm tập hợp con có kích thước nhất định để tối đa hóa hàm con.</a:t>
              </a:r>
            </a:p>
          </p:txBody>
        </p:sp>
      </p:grpSp>
      <p:grpSp>
        <p:nvGrpSpPr>
          <p:cNvPr name="Group 13" id="13"/>
          <p:cNvGrpSpPr/>
          <p:nvPr/>
        </p:nvGrpSpPr>
        <p:grpSpPr>
          <a:xfrm rot="0">
            <a:off x="9539508" y="4714461"/>
            <a:ext cx="3373149" cy="3867163"/>
            <a:chOff x="0" y="0"/>
            <a:chExt cx="4497532" cy="5156218"/>
          </a:xfrm>
        </p:grpSpPr>
        <p:sp>
          <p:nvSpPr>
            <p:cNvPr name="Freeform 14" id="14"/>
            <p:cNvSpPr/>
            <p:nvPr/>
          </p:nvSpPr>
          <p:spPr>
            <a:xfrm flipH="false" flipV="false" rot="0">
              <a:off x="1343756" y="0"/>
              <a:ext cx="1810021" cy="1717874"/>
            </a:xfrm>
            <a:custGeom>
              <a:avLst/>
              <a:gdLst/>
              <a:ahLst/>
              <a:cxnLst/>
              <a:rect r="r" b="b" t="t" l="l"/>
              <a:pathLst>
                <a:path h="1717874" w="1810021">
                  <a:moveTo>
                    <a:pt x="0" y="0"/>
                  </a:moveTo>
                  <a:lnTo>
                    <a:pt x="1810020" y="0"/>
                  </a:lnTo>
                  <a:lnTo>
                    <a:pt x="1810020" y="1717874"/>
                  </a:lnTo>
                  <a:lnTo>
                    <a:pt x="0" y="1717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0" y="2949052"/>
              <a:ext cx="4497532" cy="2207166"/>
            </a:xfrm>
            <a:prstGeom prst="rect">
              <a:avLst/>
            </a:prstGeom>
          </p:spPr>
          <p:txBody>
            <a:bodyPr anchor="t" rtlCol="false" tIns="0" lIns="0" bIns="0" rIns="0">
              <a:spAutoFit/>
            </a:bodyPr>
            <a:lstStyle/>
            <a:p>
              <a:pPr algn="ctr" marL="0" indent="0" lvl="0">
                <a:lnSpc>
                  <a:spcPts val="2639"/>
                </a:lnSpc>
              </a:pPr>
              <a:r>
                <a:rPr lang="en-US" sz="2030">
                  <a:solidFill>
                    <a:srgbClr val="003EA8"/>
                  </a:solidFill>
                  <a:latin typeface="Prompt Light"/>
                </a:rPr>
                <a:t>Hàm Submodular không đơn điệu là một lớp các hàm con mô đun con không thỏa mãn tính chất đơn điệu.</a:t>
              </a:r>
            </a:p>
          </p:txBody>
        </p:sp>
      </p:grpSp>
      <p:grpSp>
        <p:nvGrpSpPr>
          <p:cNvPr name="Group 16" id="16"/>
          <p:cNvGrpSpPr/>
          <p:nvPr/>
        </p:nvGrpSpPr>
        <p:grpSpPr>
          <a:xfrm rot="0">
            <a:off x="14216310" y="4809269"/>
            <a:ext cx="3373149" cy="3438980"/>
            <a:chOff x="0" y="0"/>
            <a:chExt cx="4497532" cy="4585307"/>
          </a:xfrm>
        </p:grpSpPr>
        <p:sp>
          <p:nvSpPr>
            <p:cNvPr name="Freeform 17" id="17"/>
            <p:cNvSpPr/>
            <p:nvPr/>
          </p:nvSpPr>
          <p:spPr>
            <a:xfrm flipH="false" flipV="false" rot="0">
              <a:off x="1422738" y="0"/>
              <a:ext cx="1652055" cy="1810021"/>
            </a:xfrm>
            <a:custGeom>
              <a:avLst/>
              <a:gdLst/>
              <a:ahLst/>
              <a:cxnLst/>
              <a:rect r="r" b="b" t="t" l="l"/>
              <a:pathLst>
                <a:path h="1810021" w="1652055">
                  <a:moveTo>
                    <a:pt x="0" y="0"/>
                  </a:moveTo>
                  <a:lnTo>
                    <a:pt x="1652056" y="0"/>
                  </a:lnTo>
                  <a:lnTo>
                    <a:pt x="1652056" y="1810021"/>
                  </a:lnTo>
                  <a:lnTo>
                    <a:pt x="0" y="1810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0" y="2822641"/>
              <a:ext cx="4497532" cy="1762666"/>
            </a:xfrm>
            <a:prstGeom prst="rect">
              <a:avLst/>
            </a:prstGeom>
          </p:spPr>
          <p:txBody>
            <a:bodyPr anchor="t" rtlCol="false" tIns="0" lIns="0" bIns="0" rIns="0">
              <a:spAutoFit/>
            </a:bodyPr>
            <a:lstStyle/>
            <a:p>
              <a:pPr algn="ctr" marL="0" indent="0" lvl="0">
                <a:lnSpc>
                  <a:spcPts val="2639"/>
                </a:lnSpc>
              </a:pPr>
              <a:r>
                <a:rPr lang="en-US" sz="2030">
                  <a:solidFill>
                    <a:srgbClr val="003EA8"/>
                  </a:solidFill>
                  <a:latin typeface="Prompt Light"/>
                </a:rPr>
                <a:t>Các thuật toán phía sau sẽ  giải quyết vấn đề tối đa hóa Submodular dưới các ràng buộc kích thước.</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grpSp>
        <p:nvGrpSpPr>
          <p:cNvPr name="Group 5" id="5"/>
          <p:cNvGrpSpPr/>
          <p:nvPr/>
        </p:nvGrpSpPr>
        <p:grpSpPr>
          <a:xfrm rot="0">
            <a:off x="9625957" y="2915205"/>
            <a:ext cx="7724783" cy="5768744"/>
            <a:chOff x="0" y="0"/>
            <a:chExt cx="2818022" cy="2104453"/>
          </a:xfrm>
        </p:grpSpPr>
        <p:sp>
          <p:nvSpPr>
            <p:cNvPr name="Freeform 6" id="6"/>
            <p:cNvSpPr/>
            <p:nvPr/>
          </p:nvSpPr>
          <p:spPr>
            <a:xfrm flipH="false" flipV="false" rot="0">
              <a:off x="0" y="0"/>
              <a:ext cx="2818022" cy="2104453"/>
            </a:xfrm>
            <a:custGeom>
              <a:avLst/>
              <a:gdLst/>
              <a:ahLst/>
              <a:cxnLst/>
              <a:rect r="r" b="b" t="t" l="l"/>
              <a:pathLst>
                <a:path h="2104453" w="2818022">
                  <a:moveTo>
                    <a:pt x="0" y="0"/>
                  </a:moveTo>
                  <a:lnTo>
                    <a:pt x="2818022" y="0"/>
                  </a:lnTo>
                  <a:lnTo>
                    <a:pt x="2818022" y="2104453"/>
                  </a:lnTo>
                  <a:lnTo>
                    <a:pt x="0" y="2104453"/>
                  </a:lnTo>
                  <a:close/>
                </a:path>
              </a:pathLst>
            </a:custGeom>
            <a:solidFill>
              <a:srgbClr val="FFFFFF"/>
            </a:solidFill>
          </p:spPr>
        </p:sp>
      </p:grpSp>
      <p:grpSp>
        <p:nvGrpSpPr>
          <p:cNvPr name="Group 7" id="7"/>
          <p:cNvGrpSpPr/>
          <p:nvPr/>
        </p:nvGrpSpPr>
        <p:grpSpPr>
          <a:xfrm rot="0">
            <a:off x="926069" y="2915205"/>
            <a:ext cx="8358265" cy="5768744"/>
            <a:chOff x="0" y="0"/>
            <a:chExt cx="3049118" cy="2104453"/>
          </a:xfrm>
        </p:grpSpPr>
        <p:sp>
          <p:nvSpPr>
            <p:cNvPr name="Freeform 8" id="8"/>
            <p:cNvSpPr/>
            <p:nvPr/>
          </p:nvSpPr>
          <p:spPr>
            <a:xfrm flipH="false" flipV="false" rot="0">
              <a:off x="0" y="0"/>
              <a:ext cx="3049118" cy="2104453"/>
            </a:xfrm>
            <a:custGeom>
              <a:avLst/>
              <a:gdLst/>
              <a:ahLst/>
              <a:cxnLst/>
              <a:rect r="r" b="b" t="t" l="l"/>
              <a:pathLst>
                <a:path h="2104453" w="3049118">
                  <a:moveTo>
                    <a:pt x="0" y="0"/>
                  </a:moveTo>
                  <a:lnTo>
                    <a:pt x="3049118" y="0"/>
                  </a:lnTo>
                  <a:lnTo>
                    <a:pt x="3049118" y="2104453"/>
                  </a:lnTo>
                  <a:lnTo>
                    <a:pt x="0" y="2104453"/>
                  </a:lnTo>
                  <a:close/>
                </a:path>
              </a:pathLst>
            </a:custGeom>
            <a:solidFill>
              <a:srgbClr val="FFFFFF"/>
            </a:solidFill>
          </p:spPr>
        </p:sp>
      </p:grpSp>
      <p:sp>
        <p:nvSpPr>
          <p:cNvPr name="Freeform 9" id="9"/>
          <p:cNvSpPr/>
          <p:nvPr/>
        </p:nvSpPr>
        <p:spPr>
          <a:xfrm flipH="false" flipV="false" rot="0">
            <a:off x="10231960" y="3545972"/>
            <a:ext cx="5778474" cy="4507210"/>
          </a:xfrm>
          <a:custGeom>
            <a:avLst/>
            <a:gdLst/>
            <a:ahLst/>
            <a:cxnLst/>
            <a:rect r="r" b="b" t="t" l="l"/>
            <a:pathLst>
              <a:path h="4507210" w="5778474">
                <a:moveTo>
                  <a:pt x="0" y="0"/>
                </a:moveTo>
                <a:lnTo>
                  <a:pt x="5778474" y="0"/>
                </a:lnTo>
                <a:lnTo>
                  <a:pt x="5778474" y="4507210"/>
                </a:lnTo>
                <a:lnTo>
                  <a:pt x="0" y="4507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03414">
            <a:off x="16137868" y="4585735"/>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908900" y="3235000"/>
            <a:ext cx="121908" cy="121908"/>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13" id="13"/>
          <p:cNvGrpSpPr/>
          <p:nvPr/>
        </p:nvGrpSpPr>
        <p:grpSpPr>
          <a:xfrm rot="0">
            <a:off x="10055579" y="7995212"/>
            <a:ext cx="121908" cy="121908"/>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5" id="15"/>
          <p:cNvSpPr txBox="true"/>
          <p:nvPr/>
        </p:nvSpPr>
        <p:spPr>
          <a:xfrm rot="0">
            <a:off x="3484116" y="1029255"/>
            <a:ext cx="11600436" cy="1019175"/>
          </a:xfrm>
          <a:prstGeom prst="rect">
            <a:avLst/>
          </a:prstGeom>
        </p:spPr>
        <p:txBody>
          <a:bodyPr anchor="t" rtlCol="false" tIns="0" lIns="0" bIns="0" rIns="0">
            <a:spAutoFit/>
          </a:bodyPr>
          <a:lstStyle/>
          <a:p>
            <a:pPr algn="ctr">
              <a:lnSpc>
                <a:spcPts val="8160"/>
              </a:lnSpc>
            </a:pPr>
            <a:r>
              <a:rPr lang="en-US" sz="6800">
                <a:solidFill>
                  <a:srgbClr val="003EA8"/>
                </a:solidFill>
                <a:latin typeface="Muli Bold"/>
              </a:rPr>
              <a:t>Một số định nghĩa liên quan</a:t>
            </a:r>
          </a:p>
        </p:txBody>
      </p:sp>
      <p:sp>
        <p:nvSpPr>
          <p:cNvPr name="Freeform 16" id="16"/>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926069" y="3545972"/>
            <a:ext cx="8358265" cy="4849732"/>
            <a:chOff x="0" y="0"/>
            <a:chExt cx="11144354" cy="6466309"/>
          </a:xfrm>
        </p:grpSpPr>
        <p:sp>
          <p:nvSpPr>
            <p:cNvPr name="TextBox 18" id="18"/>
            <p:cNvSpPr txBox="true"/>
            <p:nvPr/>
          </p:nvSpPr>
          <p:spPr>
            <a:xfrm rot="0">
              <a:off x="0" y="5561376"/>
              <a:ext cx="11144354" cy="904933"/>
            </a:xfrm>
            <a:prstGeom prst="rect">
              <a:avLst/>
            </a:prstGeom>
          </p:spPr>
          <p:txBody>
            <a:bodyPr anchor="t" rtlCol="false" tIns="0" lIns="0" bIns="0" rIns="0">
              <a:spAutoFit/>
            </a:bodyPr>
            <a:lstStyle/>
            <a:p>
              <a:pPr marL="921865" indent="-460932" lvl="1">
                <a:lnSpc>
                  <a:spcPts val="5550"/>
                </a:lnSpc>
                <a:buFont typeface="Arial"/>
                <a:buChar char="•"/>
              </a:pPr>
              <a:r>
                <a:rPr lang="en-US" sz="4269">
                  <a:solidFill>
                    <a:srgbClr val="003EA8"/>
                  </a:solidFill>
                  <a:latin typeface="Muli Bold"/>
                </a:rPr>
                <a:t>Unconstrained Maximization</a:t>
              </a:r>
            </a:p>
          </p:txBody>
        </p:sp>
        <p:sp>
          <p:nvSpPr>
            <p:cNvPr name="TextBox 19" id="19"/>
            <p:cNvSpPr txBox="true"/>
            <p:nvPr/>
          </p:nvSpPr>
          <p:spPr>
            <a:xfrm rot="0">
              <a:off x="0" y="-47625"/>
              <a:ext cx="11144354" cy="3693766"/>
            </a:xfrm>
            <a:prstGeom prst="rect">
              <a:avLst/>
            </a:prstGeom>
          </p:spPr>
          <p:txBody>
            <a:bodyPr anchor="t" rtlCol="false" tIns="0" lIns="0" bIns="0" rIns="0">
              <a:spAutoFit/>
            </a:bodyPr>
            <a:lstStyle/>
            <a:p>
              <a:pPr marL="921865" indent="-460932" lvl="1">
                <a:lnSpc>
                  <a:spcPts val="5550"/>
                </a:lnSpc>
                <a:buFont typeface="Arial"/>
                <a:buChar char="•"/>
              </a:pPr>
              <a:r>
                <a:rPr lang="en-US" sz="4269">
                  <a:solidFill>
                    <a:srgbClr val="003EA8"/>
                  </a:solidFill>
                  <a:latin typeface="Muli Bold"/>
                </a:rPr>
                <a:t>Marginal Gain</a:t>
              </a:r>
            </a:p>
            <a:p>
              <a:pPr>
                <a:lnSpc>
                  <a:spcPts val="5550"/>
                </a:lnSpc>
              </a:pPr>
            </a:p>
            <a:p>
              <a:pPr>
                <a:lnSpc>
                  <a:spcPts val="5550"/>
                </a:lnSpc>
              </a:pPr>
            </a:p>
            <a:p>
              <a:pPr marL="921865" indent="-460932" lvl="1">
                <a:lnSpc>
                  <a:spcPts val="5550"/>
                </a:lnSpc>
                <a:buFont typeface="Arial"/>
                <a:buChar char="•"/>
              </a:pPr>
              <a:r>
                <a:rPr lang="en-US" sz="4269">
                  <a:solidFill>
                    <a:srgbClr val="003EA8"/>
                  </a:solidFill>
                  <a:latin typeface="Muli Bold"/>
                </a:rPr>
                <a:t>Competitive Ratio</a:t>
              </a:r>
            </a:p>
          </p:txBody>
        </p:sp>
      </p:grpSp>
      <p:sp>
        <p:nvSpPr>
          <p:cNvPr name="Freeform 20" id="20"/>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5495" y="3480302"/>
            <a:ext cx="16425212" cy="5777998"/>
            <a:chOff x="0" y="0"/>
            <a:chExt cx="5991962" cy="2107829"/>
          </a:xfrm>
        </p:grpSpPr>
        <p:sp>
          <p:nvSpPr>
            <p:cNvPr name="Freeform 3" id="3"/>
            <p:cNvSpPr/>
            <p:nvPr/>
          </p:nvSpPr>
          <p:spPr>
            <a:xfrm flipH="false" flipV="false" rot="0">
              <a:off x="0" y="0"/>
              <a:ext cx="5991962" cy="2107829"/>
            </a:xfrm>
            <a:custGeom>
              <a:avLst/>
              <a:gdLst/>
              <a:ahLst/>
              <a:cxnLst/>
              <a:rect r="r" b="b" t="t" l="l"/>
              <a:pathLst>
                <a:path h="2107829" w="5991962">
                  <a:moveTo>
                    <a:pt x="0" y="0"/>
                  </a:moveTo>
                  <a:lnTo>
                    <a:pt x="5991962" y="0"/>
                  </a:lnTo>
                  <a:lnTo>
                    <a:pt x="5991962" y="2107829"/>
                  </a:lnTo>
                  <a:lnTo>
                    <a:pt x="0" y="2107829"/>
                  </a:lnTo>
                  <a:close/>
                </a:path>
              </a:pathLst>
            </a:custGeom>
            <a:solidFill>
              <a:srgbClr val="FFFFFF"/>
            </a:solidFill>
          </p:spPr>
        </p:sp>
      </p:grpSp>
      <p:grpSp>
        <p:nvGrpSpPr>
          <p:cNvPr name="Group 4" id="4"/>
          <p:cNvGrpSpPr/>
          <p:nvPr/>
        </p:nvGrpSpPr>
        <p:grpSpPr>
          <a:xfrm rot="0">
            <a:off x="905495" y="973442"/>
            <a:ext cx="16425212" cy="1919447"/>
            <a:chOff x="0" y="0"/>
            <a:chExt cx="5991962" cy="700220"/>
          </a:xfrm>
        </p:grpSpPr>
        <p:sp>
          <p:nvSpPr>
            <p:cNvPr name="Freeform 5" id="5"/>
            <p:cNvSpPr/>
            <p:nvPr/>
          </p:nvSpPr>
          <p:spPr>
            <a:xfrm flipH="false" flipV="false" rot="0">
              <a:off x="0" y="0"/>
              <a:ext cx="5991962" cy="700219"/>
            </a:xfrm>
            <a:custGeom>
              <a:avLst/>
              <a:gdLst/>
              <a:ahLst/>
              <a:cxnLst/>
              <a:rect r="r" b="b" t="t" l="l"/>
              <a:pathLst>
                <a:path h="700219" w="5991962">
                  <a:moveTo>
                    <a:pt x="0" y="0"/>
                  </a:moveTo>
                  <a:lnTo>
                    <a:pt x="5991962" y="0"/>
                  </a:lnTo>
                  <a:lnTo>
                    <a:pt x="5991962" y="700219"/>
                  </a:lnTo>
                  <a:lnTo>
                    <a:pt x="0" y="700219"/>
                  </a:lnTo>
                  <a:close/>
                </a:path>
              </a:pathLst>
            </a:custGeom>
            <a:solidFill>
              <a:srgbClr val="FFFFFF"/>
            </a:solidFill>
          </p:spPr>
        </p:sp>
      </p:grpSp>
      <p:sp>
        <p:nvSpPr>
          <p:cNvPr name="Freeform 6" id="6"/>
          <p:cNvSpPr/>
          <p:nvPr/>
        </p:nvSpPr>
        <p:spPr>
          <a:xfrm flipH="false" flipV="false" rot="0">
            <a:off x="-517834" y="389330"/>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826857" y="8505307"/>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71655" y="4585652"/>
            <a:ext cx="15344691" cy="3111308"/>
          </a:xfrm>
          <a:custGeom>
            <a:avLst/>
            <a:gdLst/>
            <a:ahLst/>
            <a:cxnLst/>
            <a:rect r="r" b="b" t="t" l="l"/>
            <a:pathLst>
              <a:path h="3111308" w="15344691">
                <a:moveTo>
                  <a:pt x="0" y="0"/>
                </a:moveTo>
                <a:lnTo>
                  <a:pt x="15344690" y="0"/>
                </a:lnTo>
                <a:lnTo>
                  <a:pt x="15344690" y="3111308"/>
                </a:lnTo>
                <a:lnTo>
                  <a:pt x="0" y="3111308"/>
                </a:lnTo>
                <a:lnTo>
                  <a:pt x="0" y="0"/>
                </a:lnTo>
                <a:close/>
              </a:path>
            </a:pathLst>
          </a:custGeom>
          <a:blipFill>
            <a:blip r:embed="rId5"/>
            <a:stretch>
              <a:fillRect l="-351" t="0" r="-351" b="-9186"/>
            </a:stretch>
          </a:blipFill>
        </p:spPr>
      </p:sp>
      <p:sp>
        <p:nvSpPr>
          <p:cNvPr name="TextBox 9" id="9"/>
          <p:cNvSpPr txBox="true"/>
          <p:nvPr/>
        </p:nvSpPr>
        <p:spPr>
          <a:xfrm rot="0">
            <a:off x="1445756" y="1247365"/>
            <a:ext cx="15025390" cy="1905000"/>
          </a:xfrm>
          <a:prstGeom prst="rect">
            <a:avLst/>
          </a:prstGeom>
        </p:spPr>
        <p:txBody>
          <a:bodyPr anchor="t" rtlCol="false" tIns="0" lIns="0" bIns="0" rIns="0">
            <a:spAutoFit/>
          </a:bodyPr>
          <a:lstStyle/>
          <a:p>
            <a:pPr algn="ctr">
              <a:lnSpc>
                <a:spcPts val="7560"/>
              </a:lnSpc>
            </a:pPr>
            <a:r>
              <a:rPr lang="en-US" sz="6300">
                <a:solidFill>
                  <a:srgbClr val="003EA8"/>
                </a:solidFill>
                <a:latin typeface="Muli Bold"/>
              </a:rPr>
              <a:t>Marginal Gain</a:t>
            </a:r>
          </a:p>
          <a:p>
            <a:pPr algn="ctr">
              <a:lnSpc>
                <a:spcPts val="7560"/>
              </a:lnSpc>
            </a:pPr>
            <a:r>
              <a:rPr lang="en-US" sz="6300">
                <a:solidFill>
                  <a:srgbClr val="003EA8"/>
                </a:solidFill>
                <a:latin typeface="Muli Bold"/>
              </a:rPr>
              <a:t>Lợi ích biên</a:t>
            </a:r>
          </a:p>
        </p:txBody>
      </p:sp>
      <p:sp>
        <p:nvSpPr>
          <p:cNvPr name="TextBox 10" id="10"/>
          <p:cNvSpPr txBox="true"/>
          <p:nvPr/>
        </p:nvSpPr>
        <p:spPr>
          <a:xfrm rot="0">
            <a:off x="5513008" y="4566602"/>
            <a:ext cx="5220" cy="202441"/>
          </a:xfrm>
          <a:prstGeom prst="rect">
            <a:avLst/>
          </a:prstGeom>
        </p:spPr>
        <p:txBody>
          <a:bodyPr anchor="t" rtlCol="false" tIns="0" lIns="0" bIns="0" rIns="0">
            <a:spAutoFit/>
          </a:bodyPr>
          <a:lstStyle/>
          <a:p>
            <a:pPr algn="ctr">
              <a:lnSpc>
                <a:spcPts val="168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grpSp>
        <p:nvGrpSpPr>
          <p:cNvPr name="Group 3" id="3"/>
          <p:cNvGrpSpPr/>
          <p:nvPr/>
        </p:nvGrpSpPr>
        <p:grpSpPr>
          <a:xfrm rot="0">
            <a:off x="1219294" y="4536975"/>
            <a:ext cx="15795020" cy="3535020"/>
            <a:chOff x="0" y="0"/>
            <a:chExt cx="5762066" cy="1289585"/>
          </a:xfrm>
        </p:grpSpPr>
        <p:sp>
          <p:nvSpPr>
            <p:cNvPr name="Freeform 4" id="4"/>
            <p:cNvSpPr/>
            <p:nvPr/>
          </p:nvSpPr>
          <p:spPr>
            <a:xfrm flipH="false" flipV="false" rot="0">
              <a:off x="0" y="0"/>
              <a:ext cx="5762066" cy="1289585"/>
            </a:xfrm>
            <a:custGeom>
              <a:avLst/>
              <a:gdLst/>
              <a:ahLst/>
              <a:cxnLst/>
              <a:rect r="r" b="b" t="t" l="l"/>
              <a:pathLst>
                <a:path h="1289585" w="5762066">
                  <a:moveTo>
                    <a:pt x="0" y="0"/>
                  </a:moveTo>
                  <a:lnTo>
                    <a:pt x="5762066" y="0"/>
                  </a:lnTo>
                  <a:lnTo>
                    <a:pt x="5762066" y="1289585"/>
                  </a:lnTo>
                  <a:lnTo>
                    <a:pt x="0" y="1289585"/>
                  </a:lnTo>
                  <a:close/>
                </a:path>
              </a:pathLst>
            </a:custGeom>
            <a:solidFill>
              <a:srgbClr val="FFFFFF"/>
            </a:solidFill>
          </p:spPr>
        </p:sp>
      </p:grpSp>
      <p:grpSp>
        <p:nvGrpSpPr>
          <p:cNvPr name="Group 5" id="5"/>
          <p:cNvGrpSpPr/>
          <p:nvPr/>
        </p:nvGrpSpPr>
        <p:grpSpPr>
          <a:xfrm rot="0">
            <a:off x="1219294" y="809984"/>
            <a:ext cx="15795020" cy="2194266"/>
            <a:chOff x="0" y="0"/>
            <a:chExt cx="5762066" cy="800474"/>
          </a:xfrm>
        </p:grpSpPr>
        <p:sp>
          <p:nvSpPr>
            <p:cNvPr name="Freeform 6" id="6"/>
            <p:cNvSpPr/>
            <p:nvPr/>
          </p:nvSpPr>
          <p:spPr>
            <a:xfrm flipH="false" flipV="false" rot="0">
              <a:off x="0" y="0"/>
              <a:ext cx="5762066" cy="800474"/>
            </a:xfrm>
            <a:custGeom>
              <a:avLst/>
              <a:gdLst/>
              <a:ahLst/>
              <a:cxnLst/>
              <a:rect r="r" b="b" t="t" l="l"/>
              <a:pathLst>
                <a:path h="800474" w="5762066">
                  <a:moveTo>
                    <a:pt x="0" y="0"/>
                  </a:moveTo>
                  <a:lnTo>
                    <a:pt x="5762066" y="0"/>
                  </a:lnTo>
                  <a:lnTo>
                    <a:pt x="5762066" y="800474"/>
                  </a:lnTo>
                  <a:lnTo>
                    <a:pt x="0" y="800474"/>
                  </a:lnTo>
                  <a:close/>
                </a:path>
              </a:pathLst>
            </a:custGeom>
            <a:solidFill>
              <a:srgbClr val="FFFFFF"/>
            </a:solidFill>
          </p:spPr>
        </p:sp>
      </p:grpSp>
      <p:sp>
        <p:nvSpPr>
          <p:cNvPr name="Freeform 7" id="7"/>
          <p:cNvSpPr/>
          <p:nvPr/>
        </p:nvSpPr>
        <p:spPr>
          <a:xfrm flipH="true" flipV="false" rot="0">
            <a:off x="14972495" y="7296334"/>
            <a:ext cx="5533751" cy="1961966"/>
          </a:xfrm>
          <a:custGeom>
            <a:avLst/>
            <a:gdLst/>
            <a:ahLst/>
            <a:cxnLst/>
            <a:rect r="r" b="b" t="t" l="l"/>
            <a:pathLst>
              <a:path h="1961966" w="5533751">
                <a:moveTo>
                  <a:pt x="5533751" y="0"/>
                </a:moveTo>
                <a:lnTo>
                  <a:pt x="0" y="0"/>
                </a:lnTo>
                <a:lnTo>
                  <a:pt x="0" y="1961966"/>
                </a:lnTo>
                <a:lnTo>
                  <a:pt x="5533751" y="1961966"/>
                </a:lnTo>
                <a:lnTo>
                  <a:pt x="553375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18246" y="7296334"/>
            <a:ext cx="5533751" cy="1961966"/>
          </a:xfrm>
          <a:custGeom>
            <a:avLst/>
            <a:gdLst/>
            <a:ahLst/>
            <a:cxnLst/>
            <a:rect r="r" b="b" t="t" l="l"/>
            <a:pathLst>
              <a:path h="1961966" w="5533751">
                <a:moveTo>
                  <a:pt x="0" y="0"/>
                </a:moveTo>
                <a:lnTo>
                  <a:pt x="5533751" y="0"/>
                </a:lnTo>
                <a:lnTo>
                  <a:pt x="5533751" y="1961966"/>
                </a:lnTo>
                <a:lnTo>
                  <a:pt x="0" y="196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93505" y="2186591"/>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09650" y="1281714"/>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46490" y="4939853"/>
            <a:ext cx="15795020" cy="2729263"/>
          </a:xfrm>
          <a:custGeom>
            <a:avLst/>
            <a:gdLst/>
            <a:ahLst/>
            <a:cxnLst/>
            <a:rect r="r" b="b" t="t" l="l"/>
            <a:pathLst>
              <a:path h="2729263" w="15795020">
                <a:moveTo>
                  <a:pt x="0" y="0"/>
                </a:moveTo>
                <a:lnTo>
                  <a:pt x="15795020" y="0"/>
                </a:lnTo>
                <a:lnTo>
                  <a:pt x="15795020" y="2729263"/>
                </a:lnTo>
                <a:lnTo>
                  <a:pt x="0" y="2729263"/>
                </a:lnTo>
                <a:lnTo>
                  <a:pt x="0" y="0"/>
                </a:lnTo>
                <a:close/>
              </a:path>
            </a:pathLst>
          </a:custGeom>
          <a:blipFill>
            <a:blip r:embed="rId8"/>
            <a:stretch>
              <a:fillRect l="0" t="-17637" r="0" b="-2713"/>
            </a:stretch>
          </a:blipFill>
        </p:spPr>
      </p:sp>
      <p:sp>
        <p:nvSpPr>
          <p:cNvPr name="TextBox 12" id="12"/>
          <p:cNvSpPr txBox="true"/>
          <p:nvPr/>
        </p:nvSpPr>
        <p:spPr>
          <a:xfrm rot="0">
            <a:off x="1219294" y="1474460"/>
            <a:ext cx="15795020" cy="1028702"/>
          </a:xfrm>
          <a:prstGeom prst="rect">
            <a:avLst/>
          </a:prstGeom>
        </p:spPr>
        <p:txBody>
          <a:bodyPr anchor="t" rtlCol="false" tIns="0" lIns="0" bIns="0" rIns="0">
            <a:spAutoFit/>
          </a:bodyPr>
          <a:lstStyle/>
          <a:p>
            <a:pPr algn="ctr">
              <a:lnSpc>
                <a:spcPts val="8399"/>
              </a:lnSpc>
              <a:spcBef>
                <a:spcPct val="0"/>
              </a:spcBef>
            </a:pPr>
            <a:r>
              <a:rPr lang="en-US" sz="5999">
                <a:solidFill>
                  <a:srgbClr val="003EA8"/>
                </a:solidFill>
                <a:latin typeface="Josefin Sans Bold"/>
              </a:rPr>
              <a:t>Competitive Ratio (Tỉ lệ cạnh tranh)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5495" y="3480302"/>
            <a:ext cx="16425212" cy="5777998"/>
            <a:chOff x="0" y="0"/>
            <a:chExt cx="5991962" cy="2107829"/>
          </a:xfrm>
        </p:grpSpPr>
        <p:sp>
          <p:nvSpPr>
            <p:cNvPr name="Freeform 3" id="3"/>
            <p:cNvSpPr/>
            <p:nvPr/>
          </p:nvSpPr>
          <p:spPr>
            <a:xfrm flipH="false" flipV="false" rot="0">
              <a:off x="0" y="0"/>
              <a:ext cx="5991962" cy="2107829"/>
            </a:xfrm>
            <a:custGeom>
              <a:avLst/>
              <a:gdLst/>
              <a:ahLst/>
              <a:cxnLst/>
              <a:rect r="r" b="b" t="t" l="l"/>
              <a:pathLst>
                <a:path h="2107829" w="5991962">
                  <a:moveTo>
                    <a:pt x="0" y="0"/>
                  </a:moveTo>
                  <a:lnTo>
                    <a:pt x="5991962" y="0"/>
                  </a:lnTo>
                  <a:lnTo>
                    <a:pt x="5991962" y="2107829"/>
                  </a:lnTo>
                  <a:lnTo>
                    <a:pt x="0" y="2107829"/>
                  </a:lnTo>
                  <a:close/>
                </a:path>
              </a:pathLst>
            </a:custGeom>
            <a:solidFill>
              <a:srgbClr val="FFFFFF"/>
            </a:solidFill>
          </p:spPr>
        </p:sp>
      </p:grpSp>
      <p:grpSp>
        <p:nvGrpSpPr>
          <p:cNvPr name="Group 4" id="4"/>
          <p:cNvGrpSpPr/>
          <p:nvPr/>
        </p:nvGrpSpPr>
        <p:grpSpPr>
          <a:xfrm rot="0">
            <a:off x="905495" y="973442"/>
            <a:ext cx="16425212" cy="1919447"/>
            <a:chOff x="0" y="0"/>
            <a:chExt cx="5991962" cy="700220"/>
          </a:xfrm>
        </p:grpSpPr>
        <p:sp>
          <p:nvSpPr>
            <p:cNvPr name="Freeform 5" id="5"/>
            <p:cNvSpPr/>
            <p:nvPr/>
          </p:nvSpPr>
          <p:spPr>
            <a:xfrm flipH="false" flipV="false" rot="0">
              <a:off x="0" y="0"/>
              <a:ext cx="5991962" cy="700219"/>
            </a:xfrm>
            <a:custGeom>
              <a:avLst/>
              <a:gdLst/>
              <a:ahLst/>
              <a:cxnLst/>
              <a:rect r="r" b="b" t="t" l="l"/>
              <a:pathLst>
                <a:path h="700219" w="5991962">
                  <a:moveTo>
                    <a:pt x="0" y="0"/>
                  </a:moveTo>
                  <a:lnTo>
                    <a:pt x="5991962" y="0"/>
                  </a:lnTo>
                  <a:lnTo>
                    <a:pt x="5991962" y="700219"/>
                  </a:lnTo>
                  <a:lnTo>
                    <a:pt x="0" y="700219"/>
                  </a:lnTo>
                  <a:close/>
                </a:path>
              </a:pathLst>
            </a:custGeom>
            <a:solidFill>
              <a:srgbClr val="FFFFFF"/>
            </a:solidFill>
          </p:spPr>
        </p:sp>
      </p:grpSp>
      <p:sp>
        <p:nvSpPr>
          <p:cNvPr name="Freeform 6" id="6"/>
          <p:cNvSpPr/>
          <p:nvPr/>
        </p:nvSpPr>
        <p:spPr>
          <a:xfrm flipH="false" flipV="false" rot="0">
            <a:off x="-517834" y="389330"/>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826857" y="8505307"/>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44148" y="5143500"/>
            <a:ext cx="14828606" cy="1813377"/>
          </a:xfrm>
          <a:custGeom>
            <a:avLst/>
            <a:gdLst/>
            <a:ahLst/>
            <a:cxnLst/>
            <a:rect r="r" b="b" t="t" l="l"/>
            <a:pathLst>
              <a:path h="1813377" w="14828606">
                <a:moveTo>
                  <a:pt x="0" y="0"/>
                </a:moveTo>
                <a:lnTo>
                  <a:pt x="14828606" y="0"/>
                </a:lnTo>
                <a:lnTo>
                  <a:pt x="14828606" y="1813377"/>
                </a:lnTo>
                <a:lnTo>
                  <a:pt x="0" y="1813377"/>
                </a:lnTo>
                <a:lnTo>
                  <a:pt x="0" y="0"/>
                </a:lnTo>
                <a:close/>
              </a:path>
            </a:pathLst>
          </a:custGeom>
          <a:blipFill>
            <a:blip r:embed="rId5"/>
            <a:stretch>
              <a:fillRect l="0" t="0" r="0" b="-9759"/>
            </a:stretch>
          </a:blipFill>
        </p:spPr>
      </p:sp>
      <p:sp>
        <p:nvSpPr>
          <p:cNvPr name="TextBox 9" id="9"/>
          <p:cNvSpPr txBox="true"/>
          <p:nvPr/>
        </p:nvSpPr>
        <p:spPr>
          <a:xfrm rot="0">
            <a:off x="1445756" y="1247365"/>
            <a:ext cx="15025390" cy="1905000"/>
          </a:xfrm>
          <a:prstGeom prst="rect">
            <a:avLst/>
          </a:prstGeom>
        </p:spPr>
        <p:txBody>
          <a:bodyPr anchor="t" rtlCol="false" tIns="0" lIns="0" bIns="0" rIns="0">
            <a:spAutoFit/>
          </a:bodyPr>
          <a:lstStyle/>
          <a:p>
            <a:pPr algn="ctr">
              <a:lnSpc>
                <a:spcPts val="7560"/>
              </a:lnSpc>
            </a:pPr>
            <a:r>
              <a:rPr lang="en-US" sz="6300">
                <a:solidFill>
                  <a:srgbClr val="003EA8"/>
                </a:solidFill>
                <a:latin typeface="Muli Bold"/>
              </a:rPr>
              <a:t>Unconstrained Maximization</a:t>
            </a:r>
          </a:p>
          <a:p>
            <a:pPr algn="ctr">
              <a:lnSpc>
                <a:spcPts val="7560"/>
              </a:lnSpc>
            </a:pPr>
            <a:r>
              <a:rPr lang="en-US" sz="6300">
                <a:solidFill>
                  <a:srgbClr val="003EA8"/>
                </a:solidFill>
                <a:latin typeface="Muli Bold"/>
              </a:rPr>
              <a:t>Tối ưu không ràng buộc</a:t>
            </a:r>
          </a:p>
        </p:txBody>
      </p:sp>
      <p:sp>
        <p:nvSpPr>
          <p:cNvPr name="TextBox 10" id="10"/>
          <p:cNvSpPr txBox="true"/>
          <p:nvPr/>
        </p:nvSpPr>
        <p:spPr>
          <a:xfrm rot="0">
            <a:off x="5513008" y="4566602"/>
            <a:ext cx="5220" cy="202441"/>
          </a:xfrm>
          <a:prstGeom prst="rect">
            <a:avLst/>
          </a:prstGeom>
        </p:spPr>
        <p:txBody>
          <a:bodyPr anchor="t" rtlCol="false" tIns="0" lIns="0" bIns="0" rIns="0">
            <a:spAutoFit/>
          </a:bodyPr>
          <a:lstStyle/>
          <a:p>
            <a:pPr algn="ctr">
              <a:lnSpc>
                <a:spcPts val="1687"/>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0F2F2"/>
        </a:solidFill>
      </p:bgPr>
    </p:bg>
    <p:spTree>
      <p:nvGrpSpPr>
        <p:cNvPr id="1" name=""/>
        <p:cNvGrpSpPr/>
        <p:nvPr/>
      </p:nvGrpSpPr>
      <p:grpSpPr>
        <a:xfrm>
          <a:off x="0" y="0"/>
          <a:ext cx="0" cy="0"/>
          <a:chOff x="0" y="0"/>
          <a:chExt cx="0" cy="0"/>
        </a:xfrm>
      </p:grpSpPr>
      <p:sp>
        <p:nvSpPr>
          <p:cNvPr name="TextBox 2" id="2"/>
          <p:cNvSpPr txBox="true"/>
          <p:nvPr/>
        </p:nvSpPr>
        <p:spPr>
          <a:xfrm rot="0">
            <a:off x="2312109" y="4479925"/>
            <a:ext cx="13663782" cy="1422400"/>
          </a:xfrm>
          <a:prstGeom prst="rect">
            <a:avLst/>
          </a:prstGeom>
        </p:spPr>
        <p:txBody>
          <a:bodyPr anchor="t" rtlCol="false" tIns="0" lIns="0" bIns="0" rIns="0">
            <a:spAutoFit/>
          </a:bodyPr>
          <a:lstStyle/>
          <a:p>
            <a:pPr algn="ctr" marL="0" indent="0" lvl="0">
              <a:lnSpc>
                <a:spcPts val="10999"/>
              </a:lnSpc>
              <a:spcBef>
                <a:spcPct val="0"/>
              </a:spcBef>
            </a:pPr>
            <a:r>
              <a:rPr lang="en-US" sz="9999">
                <a:solidFill>
                  <a:srgbClr val="003EA8"/>
                </a:solidFill>
                <a:latin typeface="Clear Sans Bold"/>
              </a:rPr>
              <a:t>II. Bối cảnh bài toán</a:t>
            </a:r>
          </a:p>
        </p:txBody>
      </p:sp>
      <p:sp>
        <p:nvSpPr>
          <p:cNvPr name="Freeform 3" id="3"/>
          <p:cNvSpPr/>
          <p:nvPr/>
        </p:nvSpPr>
        <p:spPr>
          <a:xfrm flipH="false" flipV="false" rot="0">
            <a:off x="14814778" y="6512676"/>
            <a:ext cx="8765490" cy="5065179"/>
          </a:xfrm>
          <a:custGeom>
            <a:avLst/>
            <a:gdLst/>
            <a:ahLst/>
            <a:cxnLst/>
            <a:rect r="r" b="b" t="t" l="l"/>
            <a:pathLst>
              <a:path h="5065179" w="8765490">
                <a:moveTo>
                  <a:pt x="0" y="0"/>
                </a:moveTo>
                <a:lnTo>
                  <a:pt x="8765490" y="0"/>
                </a:lnTo>
                <a:lnTo>
                  <a:pt x="8765490" y="5065179"/>
                </a:lnTo>
                <a:lnTo>
                  <a:pt x="0" y="5065179"/>
                </a:lnTo>
                <a:lnTo>
                  <a:pt x="0" y="0"/>
                </a:lnTo>
                <a:close/>
              </a:path>
            </a:pathLst>
          </a:custGeom>
          <a:blipFill>
            <a:blip r:embed="rId2"/>
            <a:stretch>
              <a:fillRect l="0" t="0" r="0" b="0"/>
            </a:stretch>
          </a:blipFill>
        </p:spPr>
      </p:sp>
      <p:sp>
        <p:nvSpPr>
          <p:cNvPr name="Freeform 4" id="4"/>
          <p:cNvSpPr/>
          <p:nvPr/>
        </p:nvSpPr>
        <p:spPr>
          <a:xfrm flipH="false" flipV="false" rot="0">
            <a:off x="-1117328" y="-790402"/>
            <a:ext cx="3223648" cy="3735639"/>
          </a:xfrm>
          <a:custGeom>
            <a:avLst/>
            <a:gdLst/>
            <a:ahLst/>
            <a:cxnLst/>
            <a:rect r="r" b="b" t="t" l="l"/>
            <a:pathLst>
              <a:path h="3735639" w="3223648">
                <a:moveTo>
                  <a:pt x="0" y="0"/>
                </a:moveTo>
                <a:lnTo>
                  <a:pt x="3223648" y="0"/>
                </a:lnTo>
                <a:lnTo>
                  <a:pt x="3223648" y="3735639"/>
                </a:lnTo>
                <a:lnTo>
                  <a:pt x="0" y="3735639"/>
                </a:lnTo>
                <a:lnTo>
                  <a:pt x="0" y="0"/>
                </a:lnTo>
                <a:close/>
              </a:path>
            </a:pathLst>
          </a:custGeom>
          <a:blipFill>
            <a:blip r:embed="rId3"/>
            <a:stretch>
              <a:fillRect l="0" t="0" r="0" b="0"/>
            </a:stretch>
          </a:blipFill>
        </p:spPr>
      </p:sp>
      <p:sp>
        <p:nvSpPr>
          <p:cNvPr name="Freeform 5" id="5"/>
          <p:cNvSpPr/>
          <p:nvPr/>
        </p:nvSpPr>
        <p:spPr>
          <a:xfrm flipH="false" flipV="false" rot="122722">
            <a:off x="271786" y="612605"/>
            <a:ext cx="2476725" cy="1325983"/>
          </a:xfrm>
          <a:custGeom>
            <a:avLst/>
            <a:gdLst/>
            <a:ahLst/>
            <a:cxnLst/>
            <a:rect r="r" b="b" t="t" l="l"/>
            <a:pathLst>
              <a:path h="1325983" w="2476725">
                <a:moveTo>
                  <a:pt x="0" y="0"/>
                </a:moveTo>
                <a:lnTo>
                  <a:pt x="2476725" y="0"/>
                </a:lnTo>
                <a:lnTo>
                  <a:pt x="2476725" y="1325982"/>
                </a:lnTo>
                <a:lnTo>
                  <a:pt x="0" y="1325982"/>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275401">
            <a:off x="3222365" y="963515"/>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2183834">
            <a:off x="2786027" y="2157359"/>
            <a:ext cx="9169826" cy="6350954"/>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10101156">
            <a:off x="10789186" y="1079477"/>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7"/>
              <a:stretch>
                <a:fillRect l="-4322" t="-3535" r="-518" b="0"/>
              </a:stretch>
            </a:blipFill>
          </p:spPr>
        </p:sp>
      </p:grpSp>
      <p:sp>
        <p:nvSpPr>
          <p:cNvPr name="Freeform 12" id="12"/>
          <p:cNvSpPr/>
          <p:nvPr/>
        </p:nvSpPr>
        <p:spPr>
          <a:xfrm flipH="false" flipV="false" rot="-296991">
            <a:off x="3055702" y="1435689"/>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8"/>
            <a:stretch>
              <a:fillRect l="0" t="0" r="0" b="0"/>
            </a:stretch>
          </a:blipFill>
        </p:spPr>
      </p:sp>
      <p:sp>
        <p:nvSpPr>
          <p:cNvPr name="Freeform 13" id="13"/>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9"/>
            <a:stretch>
              <a:fillRect l="0" t="0" r="0" b="0"/>
            </a:stretch>
          </a:blipFill>
        </p:spPr>
      </p:sp>
      <p:sp>
        <p:nvSpPr>
          <p:cNvPr name="Freeform 14" id="14"/>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0"/>
            <a:stretch>
              <a:fillRect l="0" t="0" r="0" b="0"/>
            </a:stretch>
          </a:blipFill>
        </p:spPr>
      </p:sp>
      <p:sp>
        <p:nvSpPr>
          <p:cNvPr name="Freeform 15" id="15"/>
          <p:cNvSpPr/>
          <p:nvPr/>
        </p:nvSpPr>
        <p:spPr>
          <a:xfrm flipH="false" flipV="false" rot="1025603">
            <a:off x="-1458512" y="7218919"/>
            <a:ext cx="4019186" cy="6136162"/>
          </a:xfrm>
          <a:custGeom>
            <a:avLst/>
            <a:gdLst/>
            <a:ahLst/>
            <a:cxnLst/>
            <a:rect r="r" b="b" t="t" l="l"/>
            <a:pathLst>
              <a:path h="6136162" w="4019186">
                <a:moveTo>
                  <a:pt x="0" y="0"/>
                </a:moveTo>
                <a:lnTo>
                  <a:pt x="4019186" y="0"/>
                </a:lnTo>
                <a:lnTo>
                  <a:pt x="4019186" y="6136162"/>
                </a:lnTo>
                <a:lnTo>
                  <a:pt x="0" y="6136162"/>
                </a:lnTo>
                <a:lnTo>
                  <a:pt x="0" y="0"/>
                </a:lnTo>
                <a:close/>
              </a:path>
            </a:pathLst>
          </a:custGeom>
          <a:blipFill>
            <a:blip r:embed="rId11"/>
            <a:stretch>
              <a:fillRect l="0" t="0" r="0" b="0"/>
            </a:stretch>
          </a:blipFill>
        </p:spPr>
      </p:sp>
      <p:sp>
        <p:nvSpPr>
          <p:cNvPr name="Freeform 16" id="16"/>
          <p:cNvSpPr/>
          <p:nvPr/>
        </p:nvSpPr>
        <p:spPr>
          <a:xfrm flipH="false" flipV="false" rot="-160405">
            <a:off x="15845490" y="7257103"/>
            <a:ext cx="3507936" cy="4278879"/>
          </a:xfrm>
          <a:custGeom>
            <a:avLst/>
            <a:gdLst/>
            <a:ahLst/>
            <a:cxnLst/>
            <a:rect r="r" b="b" t="t" l="l"/>
            <a:pathLst>
              <a:path h="4278879" w="3507936">
                <a:moveTo>
                  <a:pt x="0" y="0"/>
                </a:moveTo>
                <a:lnTo>
                  <a:pt x="3507935" y="0"/>
                </a:lnTo>
                <a:lnTo>
                  <a:pt x="3507935" y="4278879"/>
                </a:lnTo>
                <a:lnTo>
                  <a:pt x="0" y="4278879"/>
                </a:lnTo>
                <a:lnTo>
                  <a:pt x="0" y="0"/>
                </a:lnTo>
                <a:close/>
              </a:path>
            </a:pathLst>
          </a:custGeom>
          <a:blipFill>
            <a:blip r:embed="rId12"/>
            <a:stretch>
              <a:fillRect l="0" t="0" r="0" b="0"/>
            </a:stretch>
          </a:blipFill>
        </p:spPr>
      </p:sp>
      <p:sp>
        <p:nvSpPr>
          <p:cNvPr name="TextBox 17" id="17"/>
          <p:cNvSpPr txBox="true"/>
          <p:nvPr/>
        </p:nvSpPr>
        <p:spPr>
          <a:xfrm rot="-295103">
            <a:off x="4826175" y="3939494"/>
            <a:ext cx="8360231" cy="1793070"/>
          </a:xfrm>
          <a:prstGeom prst="rect">
            <a:avLst/>
          </a:prstGeom>
        </p:spPr>
        <p:txBody>
          <a:bodyPr anchor="t" rtlCol="false" tIns="0" lIns="0" bIns="0" rIns="0">
            <a:spAutoFit/>
          </a:bodyPr>
          <a:lstStyle/>
          <a:p>
            <a:pPr algn="ctr">
              <a:lnSpc>
                <a:spcPts val="13374"/>
              </a:lnSpc>
            </a:pPr>
            <a:r>
              <a:rPr lang="en-US" sz="13647">
                <a:solidFill>
                  <a:srgbClr val="003EA8"/>
                </a:solidFill>
                <a:latin typeface="Carelia"/>
              </a:rPr>
              <a:t>  History</a:t>
            </a:r>
          </a:p>
        </p:txBody>
      </p:sp>
      <p:sp>
        <p:nvSpPr>
          <p:cNvPr name="TextBox 18" id="18"/>
          <p:cNvSpPr txBox="true"/>
          <p:nvPr/>
        </p:nvSpPr>
        <p:spPr>
          <a:xfrm rot="-316139">
            <a:off x="6129928" y="5694121"/>
            <a:ext cx="6242139" cy="1199389"/>
          </a:xfrm>
          <a:prstGeom prst="rect">
            <a:avLst/>
          </a:prstGeom>
        </p:spPr>
        <p:txBody>
          <a:bodyPr anchor="t" rtlCol="false" tIns="0" lIns="0" bIns="0" rIns="0">
            <a:spAutoFit/>
          </a:bodyPr>
          <a:lstStyle/>
          <a:p>
            <a:pPr algn="ctr">
              <a:lnSpc>
                <a:spcPts val="9935"/>
              </a:lnSpc>
            </a:pPr>
            <a:r>
              <a:rPr lang="en-US" sz="6899" spc="68">
                <a:solidFill>
                  <a:srgbClr val="003EA8"/>
                </a:solidFill>
                <a:latin typeface="Muli Bold"/>
              </a:rPr>
              <a:t>Lịch sử ra đời</a:t>
            </a:r>
          </a:p>
        </p:txBody>
      </p:sp>
      <p:sp>
        <p:nvSpPr>
          <p:cNvPr name="Freeform 19" id="19"/>
          <p:cNvSpPr/>
          <p:nvPr/>
        </p:nvSpPr>
        <p:spPr>
          <a:xfrm flipH="false" flipV="false" rot="-6273966">
            <a:off x="15633257" y="879567"/>
            <a:ext cx="5117166" cy="1272895"/>
          </a:xfrm>
          <a:custGeom>
            <a:avLst/>
            <a:gdLst/>
            <a:ahLst/>
            <a:cxnLst/>
            <a:rect r="r" b="b" t="t" l="l"/>
            <a:pathLst>
              <a:path h="1272895" w="5117166">
                <a:moveTo>
                  <a:pt x="0" y="0"/>
                </a:moveTo>
                <a:lnTo>
                  <a:pt x="5117166" y="0"/>
                </a:lnTo>
                <a:lnTo>
                  <a:pt x="5117166" y="1272895"/>
                </a:lnTo>
                <a:lnTo>
                  <a:pt x="0" y="1272895"/>
                </a:lnTo>
                <a:lnTo>
                  <a:pt x="0" y="0"/>
                </a:lnTo>
                <a:close/>
              </a:path>
            </a:pathLst>
          </a:custGeom>
          <a:blipFill>
            <a:blip r:embed="rId9"/>
            <a:stretch>
              <a:fillRect l="0" t="0" r="0" b="0"/>
            </a:stretch>
          </a:blipFill>
        </p:spPr>
      </p:sp>
      <p:sp>
        <p:nvSpPr>
          <p:cNvPr name="Freeform 20" id="20"/>
          <p:cNvSpPr/>
          <p:nvPr/>
        </p:nvSpPr>
        <p:spPr>
          <a:xfrm flipH="false" flipV="false" rot="27259">
            <a:off x="8362120" y="1519537"/>
            <a:ext cx="891928" cy="908972"/>
          </a:xfrm>
          <a:custGeom>
            <a:avLst/>
            <a:gdLst/>
            <a:ahLst/>
            <a:cxnLst/>
            <a:rect r="r" b="b" t="t" l="l"/>
            <a:pathLst>
              <a:path h="908972" w="891928">
                <a:moveTo>
                  <a:pt x="0" y="0"/>
                </a:moveTo>
                <a:lnTo>
                  <a:pt x="891929" y="0"/>
                </a:lnTo>
                <a:lnTo>
                  <a:pt x="891929" y="908971"/>
                </a:lnTo>
                <a:lnTo>
                  <a:pt x="0" y="908971"/>
                </a:lnTo>
                <a:lnTo>
                  <a:pt x="0" y="0"/>
                </a:lnTo>
                <a:close/>
              </a:path>
            </a:pathLst>
          </a:custGeom>
          <a:blipFill>
            <a:blip r:embed="rId1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0F2F2"/>
        </a:solidFill>
      </p:bgPr>
    </p:bg>
    <p:spTree>
      <p:nvGrpSpPr>
        <p:cNvPr id="1" name=""/>
        <p:cNvGrpSpPr/>
        <p:nvPr/>
      </p:nvGrpSpPr>
      <p:grpSpPr>
        <a:xfrm>
          <a:off x="0" y="0"/>
          <a:ext cx="0" cy="0"/>
          <a:chOff x="0" y="0"/>
          <a:chExt cx="0" cy="0"/>
        </a:xfrm>
      </p:grpSpPr>
      <p:sp>
        <p:nvSpPr>
          <p:cNvPr name="Freeform 2" id="2"/>
          <p:cNvSpPr/>
          <p:nvPr/>
        </p:nvSpPr>
        <p:spPr>
          <a:xfrm flipH="false" flipV="false" rot="0">
            <a:off x="3680864" y="-759448"/>
            <a:ext cx="2402463" cy="2627083"/>
          </a:xfrm>
          <a:custGeom>
            <a:avLst/>
            <a:gdLst/>
            <a:ahLst/>
            <a:cxnLst/>
            <a:rect r="r" b="b" t="t" l="l"/>
            <a:pathLst>
              <a:path h="2627083" w="2402463">
                <a:moveTo>
                  <a:pt x="0" y="0"/>
                </a:moveTo>
                <a:lnTo>
                  <a:pt x="2402463" y="0"/>
                </a:lnTo>
                <a:lnTo>
                  <a:pt x="2402463" y="2627083"/>
                </a:lnTo>
                <a:lnTo>
                  <a:pt x="0" y="2627083"/>
                </a:lnTo>
                <a:lnTo>
                  <a:pt x="0" y="0"/>
                </a:lnTo>
                <a:close/>
              </a:path>
            </a:pathLst>
          </a:custGeom>
          <a:blipFill>
            <a:blip r:embed="rId2"/>
            <a:stretch>
              <a:fillRect l="0" t="0" r="0" b="0"/>
            </a:stretch>
          </a:blipFill>
        </p:spPr>
      </p:sp>
      <p:sp>
        <p:nvSpPr>
          <p:cNvPr name="Freeform 3" id="3"/>
          <p:cNvSpPr/>
          <p:nvPr/>
        </p:nvSpPr>
        <p:spPr>
          <a:xfrm flipH="false" flipV="false" rot="-1432890">
            <a:off x="15946219" y="1449654"/>
            <a:ext cx="1525575" cy="1332871"/>
          </a:xfrm>
          <a:custGeom>
            <a:avLst/>
            <a:gdLst/>
            <a:ahLst/>
            <a:cxnLst/>
            <a:rect r="r" b="b" t="t" l="l"/>
            <a:pathLst>
              <a:path h="1332871" w="1525575">
                <a:moveTo>
                  <a:pt x="0" y="0"/>
                </a:moveTo>
                <a:lnTo>
                  <a:pt x="1525575" y="0"/>
                </a:lnTo>
                <a:lnTo>
                  <a:pt x="1525575" y="1332871"/>
                </a:lnTo>
                <a:lnTo>
                  <a:pt x="0" y="1332871"/>
                </a:lnTo>
                <a:lnTo>
                  <a:pt x="0" y="0"/>
                </a:lnTo>
                <a:close/>
              </a:path>
            </a:pathLst>
          </a:custGeom>
          <a:blipFill>
            <a:blip r:embed="rId3"/>
            <a:stretch>
              <a:fillRect l="0" t="0" r="0" b="0"/>
            </a:stretch>
          </a:blipFill>
        </p:spPr>
      </p:sp>
      <p:sp>
        <p:nvSpPr>
          <p:cNvPr name="Freeform 4" id="4"/>
          <p:cNvSpPr/>
          <p:nvPr/>
        </p:nvSpPr>
        <p:spPr>
          <a:xfrm flipH="false" flipV="false" rot="0">
            <a:off x="10133679" y="9448445"/>
            <a:ext cx="2304999" cy="1234044"/>
          </a:xfrm>
          <a:custGeom>
            <a:avLst/>
            <a:gdLst/>
            <a:ahLst/>
            <a:cxnLst/>
            <a:rect r="r" b="b" t="t" l="l"/>
            <a:pathLst>
              <a:path h="1234044" w="2304999">
                <a:moveTo>
                  <a:pt x="0" y="0"/>
                </a:moveTo>
                <a:lnTo>
                  <a:pt x="2304999" y="0"/>
                </a:lnTo>
                <a:lnTo>
                  <a:pt x="2304999" y="1234045"/>
                </a:lnTo>
                <a:lnTo>
                  <a:pt x="0" y="1234045"/>
                </a:lnTo>
                <a:lnTo>
                  <a:pt x="0" y="0"/>
                </a:lnTo>
                <a:close/>
              </a:path>
            </a:pathLst>
          </a:custGeom>
          <a:blipFill>
            <a:blip r:embed="rId4"/>
            <a:stretch>
              <a:fillRect l="0" t="0" r="0" b="0"/>
            </a:stretch>
          </a:blipFill>
        </p:spPr>
      </p:sp>
      <p:sp>
        <p:nvSpPr>
          <p:cNvPr name="Freeform 5" id="5"/>
          <p:cNvSpPr/>
          <p:nvPr/>
        </p:nvSpPr>
        <p:spPr>
          <a:xfrm flipH="false" flipV="false" rot="0">
            <a:off x="4882095" y="-744854"/>
            <a:ext cx="2037234" cy="1468147"/>
          </a:xfrm>
          <a:custGeom>
            <a:avLst/>
            <a:gdLst/>
            <a:ahLst/>
            <a:cxnLst/>
            <a:rect r="r" b="b" t="t" l="l"/>
            <a:pathLst>
              <a:path h="1468147" w="2037234">
                <a:moveTo>
                  <a:pt x="0" y="0"/>
                </a:moveTo>
                <a:lnTo>
                  <a:pt x="2037234" y="0"/>
                </a:lnTo>
                <a:lnTo>
                  <a:pt x="2037234" y="1468147"/>
                </a:lnTo>
                <a:lnTo>
                  <a:pt x="0" y="1468147"/>
                </a:lnTo>
                <a:lnTo>
                  <a:pt x="0" y="0"/>
                </a:lnTo>
                <a:close/>
              </a:path>
            </a:pathLst>
          </a:custGeom>
          <a:blipFill>
            <a:blip r:embed="rId5"/>
            <a:stretch>
              <a:fillRect l="0" t="0" r="0" b="0"/>
            </a:stretch>
          </a:blipFill>
        </p:spPr>
      </p:sp>
      <p:sp>
        <p:nvSpPr>
          <p:cNvPr name="Freeform 6" id="6"/>
          <p:cNvSpPr/>
          <p:nvPr/>
        </p:nvSpPr>
        <p:spPr>
          <a:xfrm flipH="false" flipV="false" rot="7925507">
            <a:off x="703713" y="5489833"/>
            <a:ext cx="1525575" cy="1332871"/>
          </a:xfrm>
          <a:custGeom>
            <a:avLst/>
            <a:gdLst/>
            <a:ahLst/>
            <a:cxnLst/>
            <a:rect r="r" b="b" t="t" l="l"/>
            <a:pathLst>
              <a:path h="1332871" w="1525575">
                <a:moveTo>
                  <a:pt x="0" y="0"/>
                </a:moveTo>
                <a:lnTo>
                  <a:pt x="1525574" y="0"/>
                </a:lnTo>
                <a:lnTo>
                  <a:pt x="1525574" y="1332870"/>
                </a:lnTo>
                <a:lnTo>
                  <a:pt x="0" y="1332870"/>
                </a:lnTo>
                <a:lnTo>
                  <a:pt x="0" y="0"/>
                </a:lnTo>
                <a:close/>
              </a:path>
            </a:pathLst>
          </a:custGeom>
          <a:blipFill>
            <a:blip r:embed="rId3"/>
            <a:stretch>
              <a:fillRect l="0" t="0" r="0" b="0"/>
            </a:stretch>
          </a:blipFill>
        </p:spPr>
      </p:sp>
      <p:sp>
        <p:nvSpPr>
          <p:cNvPr name="Freeform 7" id="7"/>
          <p:cNvSpPr/>
          <p:nvPr/>
        </p:nvSpPr>
        <p:spPr>
          <a:xfrm flipH="false" flipV="false" rot="-2846079">
            <a:off x="16243832" y="8175576"/>
            <a:ext cx="930350" cy="882971"/>
          </a:xfrm>
          <a:custGeom>
            <a:avLst/>
            <a:gdLst/>
            <a:ahLst/>
            <a:cxnLst/>
            <a:rect r="r" b="b" t="t" l="l"/>
            <a:pathLst>
              <a:path h="882971" w="930350">
                <a:moveTo>
                  <a:pt x="0" y="0"/>
                </a:moveTo>
                <a:lnTo>
                  <a:pt x="930349" y="0"/>
                </a:lnTo>
                <a:lnTo>
                  <a:pt x="930349" y="882971"/>
                </a:lnTo>
                <a:lnTo>
                  <a:pt x="0" y="882971"/>
                </a:lnTo>
                <a:lnTo>
                  <a:pt x="0" y="0"/>
                </a:lnTo>
                <a:close/>
              </a:path>
            </a:pathLst>
          </a:custGeom>
          <a:blipFill>
            <a:blip r:embed="rId6"/>
            <a:stretch>
              <a:fillRect l="0" t="0" r="0" b="0"/>
            </a:stretch>
          </a:blipFill>
        </p:spPr>
      </p:sp>
      <p:sp>
        <p:nvSpPr>
          <p:cNvPr name="TextBox 8" id="8"/>
          <p:cNvSpPr txBox="true"/>
          <p:nvPr/>
        </p:nvSpPr>
        <p:spPr>
          <a:xfrm rot="0">
            <a:off x="2019307" y="1133475"/>
            <a:ext cx="13902556" cy="3125014"/>
          </a:xfrm>
          <a:prstGeom prst="rect">
            <a:avLst/>
          </a:prstGeom>
        </p:spPr>
        <p:txBody>
          <a:bodyPr anchor="t" rtlCol="false" tIns="0" lIns="0" bIns="0" rIns="0">
            <a:spAutoFit/>
          </a:bodyPr>
          <a:lstStyle/>
          <a:p>
            <a:pPr algn="ctr" marL="0" indent="0" lvl="0">
              <a:lnSpc>
                <a:spcPts val="12215"/>
              </a:lnSpc>
              <a:spcBef>
                <a:spcPct val="0"/>
              </a:spcBef>
            </a:pPr>
            <a:r>
              <a:rPr lang="en-US" sz="11105" u="none">
                <a:solidFill>
                  <a:srgbClr val="003EA8"/>
                </a:solidFill>
                <a:latin typeface="Clear Sans Bold"/>
              </a:rPr>
              <a:t>Sự trỗi dậy của Submodular</a:t>
            </a:r>
          </a:p>
        </p:txBody>
      </p:sp>
      <p:sp>
        <p:nvSpPr>
          <p:cNvPr name="TextBox 9" id="9"/>
          <p:cNvSpPr txBox="true"/>
          <p:nvPr/>
        </p:nvSpPr>
        <p:spPr>
          <a:xfrm rot="0">
            <a:off x="2940418" y="5036370"/>
            <a:ext cx="13128773" cy="2335701"/>
          </a:xfrm>
          <a:prstGeom prst="rect">
            <a:avLst/>
          </a:prstGeom>
        </p:spPr>
        <p:txBody>
          <a:bodyPr anchor="t" rtlCol="false" tIns="0" lIns="0" bIns="0" rIns="0">
            <a:spAutoFit/>
          </a:bodyPr>
          <a:lstStyle/>
          <a:p>
            <a:pPr algn="ctr" marL="0" indent="0" lvl="0">
              <a:lnSpc>
                <a:spcPts val="4610"/>
              </a:lnSpc>
            </a:pPr>
            <a:r>
              <a:rPr lang="en-US" sz="3293" spc="42">
                <a:solidFill>
                  <a:srgbClr val="003EA8"/>
                </a:solidFill>
                <a:latin typeface="Arimo"/>
              </a:rPr>
              <a:t>Nghiên cứu tối đa hóa Submodular không đơn điệu có lịch sử lâu dài, bắt đầu từ đầu những năm 2000. Bài toán tối đa hóa hàm Submodular không đơn điệu chịu ràng buộc về số lượng được giới thiệu lần đầu tiên bởi Fujishige, Komusubi và Matsui vào năm 2001.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3921355"/>
            <a:ext cx="4353369" cy="4114800"/>
            <a:chOff x="0" y="0"/>
            <a:chExt cx="5804493" cy="5486400"/>
          </a:xfrm>
        </p:grpSpPr>
        <p:pic>
          <p:nvPicPr>
            <p:cNvPr name="Picture 4" id="4"/>
            <p:cNvPicPr>
              <a:picLocks noChangeAspect="true"/>
            </p:cNvPicPr>
            <p:nvPr/>
          </p:nvPicPr>
          <p:blipFill>
            <a:blip r:embed="rId3"/>
            <a:srcRect l="0" t="16813" r="0" b="16813"/>
            <a:stretch>
              <a:fillRect/>
            </a:stretch>
          </p:blipFill>
          <p:spPr>
            <a:xfrm flipH="false" flipV="false">
              <a:off x="0" y="0"/>
              <a:ext cx="5804493" cy="5486400"/>
            </a:xfrm>
            <a:prstGeom prst="rect">
              <a:avLst/>
            </a:prstGeom>
          </p:spPr>
        </p:pic>
      </p:grpSp>
      <p:grpSp>
        <p:nvGrpSpPr>
          <p:cNvPr name="Group 5" id="5"/>
          <p:cNvGrpSpPr/>
          <p:nvPr/>
        </p:nvGrpSpPr>
        <p:grpSpPr>
          <a:xfrm rot="0">
            <a:off x="6590488" y="3926245"/>
            <a:ext cx="5025851" cy="4114800"/>
            <a:chOff x="0" y="0"/>
            <a:chExt cx="6701134" cy="5486400"/>
          </a:xfrm>
        </p:grpSpPr>
        <p:pic>
          <p:nvPicPr>
            <p:cNvPr name="Picture 6" id="6"/>
            <p:cNvPicPr>
              <a:picLocks noChangeAspect="true"/>
            </p:cNvPicPr>
            <p:nvPr/>
          </p:nvPicPr>
          <p:blipFill>
            <a:blip r:embed="rId4"/>
            <a:srcRect l="0" t="22715" r="0" b="22715"/>
            <a:stretch>
              <a:fillRect/>
            </a:stretch>
          </p:blipFill>
          <p:spPr>
            <a:xfrm flipH="false" flipV="false">
              <a:off x="0" y="0"/>
              <a:ext cx="6701134" cy="5486400"/>
            </a:xfrm>
            <a:prstGeom prst="rect">
              <a:avLst/>
            </a:prstGeom>
          </p:spPr>
        </p:pic>
      </p:grpSp>
      <p:grpSp>
        <p:nvGrpSpPr>
          <p:cNvPr name="Group 7" id="7"/>
          <p:cNvGrpSpPr/>
          <p:nvPr/>
        </p:nvGrpSpPr>
        <p:grpSpPr>
          <a:xfrm rot="0">
            <a:off x="12825273" y="3921355"/>
            <a:ext cx="4434027" cy="4114800"/>
            <a:chOff x="0" y="0"/>
            <a:chExt cx="5912036" cy="5486400"/>
          </a:xfrm>
        </p:grpSpPr>
        <p:pic>
          <p:nvPicPr>
            <p:cNvPr name="Picture 8" id="8"/>
            <p:cNvPicPr>
              <a:picLocks noChangeAspect="true"/>
            </p:cNvPicPr>
            <p:nvPr/>
          </p:nvPicPr>
          <p:blipFill>
            <a:blip r:embed="rId5"/>
            <a:srcRect l="0" t="15199" r="0" b="15199"/>
            <a:stretch>
              <a:fillRect/>
            </a:stretch>
          </p:blipFill>
          <p:spPr>
            <a:xfrm flipH="false" flipV="false">
              <a:off x="0" y="0"/>
              <a:ext cx="5912036" cy="5486400"/>
            </a:xfrm>
            <a:prstGeom prst="rect">
              <a:avLst/>
            </a:prstGeom>
          </p:spPr>
        </p:pic>
      </p:grpSp>
      <p:sp>
        <p:nvSpPr>
          <p:cNvPr name="TextBox 9" id="9"/>
          <p:cNvSpPr txBox="true"/>
          <p:nvPr/>
        </p:nvSpPr>
        <p:spPr>
          <a:xfrm rot="0">
            <a:off x="-970733" y="479429"/>
            <a:ext cx="6204561" cy="1879638"/>
          </a:xfrm>
          <a:prstGeom prst="rect">
            <a:avLst/>
          </a:prstGeom>
        </p:spPr>
        <p:txBody>
          <a:bodyPr anchor="t" rtlCol="false" tIns="0" lIns="0" bIns="0" rIns="0">
            <a:spAutoFit/>
          </a:bodyPr>
          <a:lstStyle/>
          <a:p>
            <a:pPr algn="ctr">
              <a:lnSpc>
                <a:spcPts val="6651"/>
              </a:lnSpc>
            </a:pPr>
            <a:r>
              <a:rPr lang="en-US" sz="7001">
                <a:solidFill>
                  <a:srgbClr val="2B4B82"/>
                </a:solidFill>
                <a:latin typeface="Alice's Cake Shop"/>
              </a:rPr>
              <a:t>The</a:t>
            </a:r>
          </a:p>
          <a:p>
            <a:pPr algn="ctr">
              <a:lnSpc>
                <a:spcPts val="6651"/>
              </a:lnSpc>
            </a:pPr>
            <a:r>
              <a:rPr lang="en-US" sz="7001">
                <a:solidFill>
                  <a:srgbClr val="2B4B82"/>
                </a:solidFill>
                <a:latin typeface="Alice's Cake Shop"/>
              </a:rPr>
              <a:t> Team</a:t>
            </a:r>
          </a:p>
        </p:txBody>
      </p:sp>
      <p:sp>
        <p:nvSpPr>
          <p:cNvPr name="Freeform 10" id="10"/>
          <p:cNvSpPr/>
          <p:nvPr/>
        </p:nvSpPr>
        <p:spPr>
          <a:xfrm flipH="false" flipV="false" rot="0">
            <a:off x="-102504" y="0"/>
            <a:ext cx="4738733" cy="3086100"/>
          </a:xfrm>
          <a:custGeom>
            <a:avLst/>
            <a:gdLst/>
            <a:ahLst/>
            <a:cxnLst/>
            <a:rect r="r" b="b" t="t" l="l"/>
            <a:pathLst>
              <a:path h="3086100" w="4738733">
                <a:moveTo>
                  <a:pt x="0" y="0"/>
                </a:moveTo>
                <a:lnTo>
                  <a:pt x="4738734" y="0"/>
                </a:lnTo>
                <a:lnTo>
                  <a:pt x="4738734" y="3086100"/>
                </a:lnTo>
                <a:lnTo>
                  <a:pt x="0" y="30861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805227" y="1247798"/>
            <a:ext cx="9396593" cy="1369026"/>
          </a:xfrm>
          <a:prstGeom prst="rect">
            <a:avLst/>
          </a:prstGeom>
        </p:spPr>
        <p:txBody>
          <a:bodyPr anchor="t" rtlCol="false" tIns="0" lIns="0" bIns="0" rIns="0">
            <a:spAutoFit/>
          </a:bodyPr>
          <a:lstStyle/>
          <a:p>
            <a:pPr algn="ctr">
              <a:lnSpc>
                <a:spcPts val="11166"/>
              </a:lnSpc>
              <a:spcBef>
                <a:spcPct val="0"/>
              </a:spcBef>
            </a:pPr>
            <a:r>
              <a:rPr lang="en-US" sz="7976">
                <a:solidFill>
                  <a:srgbClr val="2B4B82"/>
                </a:solidFill>
                <a:latin typeface="Cabin"/>
              </a:rPr>
              <a:t>Nhóm chúng tôi gồm: </a:t>
            </a:r>
          </a:p>
        </p:txBody>
      </p:sp>
      <p:sp>
        <p:nvSpPr>
          <p:cNvPr name="TextBox 12" id="12"/>
          <p:cNvSpPr txBox="true"/>
          <p:nvPr/>
        </p:nvSpPr>
        <p:spPr>
          <a:xfrm rot="0">
            <a:off x="13166029" y="8463280"/>
            <a:ext cx="3752516" cy="799909"/>
          </a:xfrm>
          <a:prstGeom prst="rect">
            <a:avLst/>
          </a:prstGeom>
        </p:spPr>
        <p:txBody>
          <a:bodyPr anchor="t" rtlCol="false" tIns="0" lIns="0" bIns="0" rIns="0">
            <a:spAutoFit/>
          </a:bodyPr>
          <a:lstStyle/>
          <a:p>
            <a:pPr algn="ctr">
              <a:lnSpc>
                <a:spcPts val="6573"/>
              </a:lnSpc>
              <a:spcBef>
                <a:spcPct val="0"/>
              </a:spcBef>
            </a:pPr>
            <a:r>
              <a:rPr lang="en-US" sz="4695">
                <a:solidFill>
                  <a:srgbClr val="2B4B82"/>
                </a:solidFill>
                <a:latin typeface="Cabin"/>
              </a:rPr>
              <a:t>Vũ Văn Hải-05</a:t>
            </a:r>
          </a:p>
        </p:txBody>
      </p:sp>
      <p:sp>
        <p:nvSpPr>
          <p:cNvPr name="TextBox 13" id="13"/>
          <p:cNvSpPr txBox="true"/>
          <p:nvPr/>
        </p:nvSpPr>
        <p:spPr>
          <a:xfrm rot="0">
            <a:off x="692459" y="8463280"/>
            <a:ext cx="5025851" cy="795020"/>
          </a:xfrm>
          <a:prstGeom prst="rect">
            <a:avLst/>
          </a:prstGeom>
        </p:spPr>
        <p:txBody>
          <a:bodyPr anchor="t" rtlCol="false" tIns="0" lIns="0" bIns="0" rIns="0">
            <a:spAutoFit/>
          </a:bodyPr>
          <a:lstStyle/>
          <a:p>
            <a:pPr algn="ctr">
              <a:lnSpc>
                <a:spcPts val="6580"/>
              </a:lnSpc>
              <a:spcBef>
                <a:spcPct val="0"/>
              </a:spcBef>
            </a:pPr>
            <a:r>
              <a:rPr lang="en-US" sz="4700">
                <a:solidFill>
                  <a:srgbClr val="2B4B82"/>
                </a:solidFill>
                <a:latin typeface="Cabin"/>
              </a:rPr>
              <a:t>Phan Hải Đăng - 03</a:t>
            </a:r>
          </a:p>
        </p:txBody>
      </p:sp>
      <p:sp>
        <p:nvSpPr>
          <p:cNvPr name="TextBox 14" id="14"/>
          <p:cNvSpPr txBox="true"/>
          <p:nvPr/>
        </p:nvSpPr>
        <p:spPr>
          <a:xfrm rot="0">
            <a:off x="7028150" y="8468169"/>
            <a:ext cx="4588705" cy="795020"/>
          </a:xfrm>
          <a:prstGeom prst="rect">
            <a:avLst/>
          </a:prstGeom>
        </p:spPr>
        <p:txBody>
          <a:bodyPr anchor="t" rtlCol="false" tIns="0" lIns="0" bIns="0" rIns="0">
            <a:spAutoFit/>
          </a:bodyPr>
          <a:lstStyle/>
          <a:p>
            <a:pPr algn="ctr">
              <a:lnSpc>
                <a:spcPts val="6580"/>
              </a:lnSpc>
              <a:spcBef>
                <a:spcPct val="0"/>
              </a:spcBef>
            </a:pPr>
            <a:r>
              <a:rPr lang="en-US" sz="4700">
                <a:solidFill>
                  <a:srgbClr val="2B4B82"/>
                </a:solidFill>
                <a:latin typeface="Cabin"/>
              </a:rPr>
              <a:t>Lò Hoàng Hải-04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0F2F2"/>
        </a:solidFill>
      </p:bgPr>
    </p:bg>
    <p:spTree>
      <p:nvGrpSpPr>
        <p:cNvPr id="1" name=""/>
        <p:cNvGrpSpPr/>
        <p:nvPr/>
      </p:nvGrpSpPr>
      <p:grpSpPr>
        <a:xfrm>
          <a:off x="0" y="0"/>
          <a:ext cx="0" cy="0"/>
          <a:chOff x="0" y="0"/>
          <a:chExt cx="0" cy="0"/>
        </a:xfrm>
      </p:grpSpPr>
      <p:grpSp>
        <p:nvGrpSpPr>
          <p:cNvPr name="Group 2" id="2"/>
          <p:cNvGrpSpPr/>
          <p:nvPr/>
        </p:nvGrpSpPr>
        <p:grpSpPr>
          <a:xfrm rot="0">
            <a:off x="10112122" y="1221571"/>
            <a:ext cx="7981446" cy="6613341"/>
            <a:chOff x="0" y="0"/>
            <a:chExt cx="10641929" cy="8817788"/>
          </a:xfrm>
        </p:grpSpPr>
        <p:sp>
          <p:nvSpPr>
            <p:cNvPr name="TextBox 3" id="3"/>
            <p:cNvSpPr txBox="true"/>
            <p:nvPr/>
          </p:nvSpPr>
          <p:spPr>
            <a:xfrm rot="0">
              <a:off x="0" y="-19050"/>
              <a:ext cx="10641929" cy="1663750"/>
            </a:xfrm>
            <a:prstGeom prst="rect">
              <a:avLst/>
            </a:prstGeom>
          </p:spPr>
          <p:txBody>
            <a:bodyPr anchor="t" rtlCol="false" tIns="0" lIns="0" bIns="0" rIns="0">
              <a:spAutoFit/>
            </a:bodyPr>
            <a:lstStyle/>
            <a:p>
              <a:pPr>
                <a:lnSpc>
                  <a:spcPts val="10049"/>
                </a:lnSpc>
                <a:spcBef>
                  <a:spcPct val="0"/>
                </a:spcBef>
              </a:pPr>
            </a:p>
          </p:txBody>
        </p:sp>
        <p:sp>
          <p:nvSpPr>
            <p:cNvPr name="TextBox 4" id="4"/>
            <p:cNvSpPr txBox="true"/>
            <p:nvPr/>
          </p:nvSpPr>
          <p:spPr>
            <a:xfrm rot="0">
              <a:off x="0" y="2330255"/>
              <a:ext cx="8836710" cy="6487533"/>
            </a:xfrm>
            <a:prstGeom prst="rect">
              <a:avLst/>
            </a:prstGeom>
          </p:spPr>
          <p:txBody>
            <a:bodyPr anchor="t" rtlCol="false" tIns="0" lIns="0" bIns="0" rIns="0">
              <a:spAutoFit/>
            </a:bodyPr>
            <a:lstStyle/>
            <a:p>
              <a:pPr algn="ctr" marL="0" indent="0" lvl="0">
                <a:lnSpc>
                  <a:spcPts val="4289"/>
                </a:lnSpc>
              </a:pPr>
              <a:r>
                <a:rPr lang="en-US" sz="3063" spc="39">
                  <a:solidFill>
                    <a:srgbClr val="003EA8"/>
                  </a:solidFill>
                  <a:latin typeface="Arimo"/>
                </a:rPr>
                <a:t>Năm 2003, Fujishige và Komusubi đã đề xuất một thuật toán thời gian tuyến tính cho bài toán này, sau đó được Fujishige và Komusubi cải tiến vào năm 2004. Thuật toán này dựa trên ý tưởng phân chia lặp đi lặp lại đầu vào thành các bài toán con nhỏ hơn và giải từng bài toán con một cách độc lập.</a:t>
              </a:r>
            </a:p>
          </p:txBody>
        </p:sp>
      </p:grpSp>
      <p:sp>
        <p:nvSpPr>
          <p:cNvPr name="Freeform 5" id="5"/>
          <p:cNvSpPr/>
          <p:nvPr/>
        </p:nvSpPr>
        <p:spPr>
          <a:xfrm flipH="false" flipV="false" rot="0">
            <a:off x="1028700" y="1935936"/>
            <a:ext cx="8016187" cy="6415128"/>
          </a:xfrm>
          <a:custGeom>
            <a:avLst/>
            <a:gdLst/>
            <a:ahLst/>
            <a:cxnLst/>
            <a:rect r="r" b="b" t="t" l="l"/>
            <a:pathLst>
              <a:path h="6415128" w="8016187">
                <a:moveTo>
                  <a:pt x="0" y="0"/>
                </a:moveTo>
                <a:lnTo>
                  <a:pt x="8016187" y="0"/>
                </a:lnTo>
                <a:lnTo>
                  <a:pt x="8016187" y="6415128"/>
                </a:lnTo>
                <a:lnTo>
                  <a:pt x="0" y="6415128"/>
                </a:lnTo>
                <a:lnTo>
                  <a:pt x="0" y="0"/>
                </a:lnTo>
                <a:close/>
              </a:path>
            </a:pathLst>
          </a:custGeom>
          <a:blipFill>
            <a:blip r:embed="rId2"/>
            <a:stretch>
              <a:fillRect l="0" t="0" r="0" b="0"/>
            </a:stretch>
          </a:blipFill>
        </p:spPr>
      </p:sp>
      <p:sp>
        <p:nvSpPr>
          <p:cNvPr name="Freeform 6" id="6"/>
          <p:cNvSpPr/>
          <p:nvPr/>
        </p:nvSpPr>
        <p:spPr>
          <a:xfrm flipH="false" flipV="false" rot="0">
            <a:off x="7200630" y="1763116"/>
            <a:ext cx="2304999" cy="1234044"/>
          </a:xfrm>
          <a:custGeom>
            <a:avLst/>
            <a:gdLst/>
            <a:ahLst/>
            <a:cxnLst/>
            <a:rect r="r" b="b" t="t" l="l"/>
            <a:pathLst>
              <a:path h="1234044" w="2304999">
                <a:moveTo>
                  <a:pt x="0" y="0"/>
                </a:moveTo>
                <a:lnTo>
                  <a:pt x="2304999" y="0"/>
                </a:lnTo>
                <a:lnTo>
                  <a:pt x="2304999" y="1234044"/>
                </a:lnTo>
                <a:lnTo>
                  <a:pt x="0" y="1234044"/>
                </a:lnTo>
                <a:lnTo>
                  <a:pt x="0" y="0"/>
                </a:lnTo>
                <a:close/>
              </a:path>
            </a:pathLst>
          </a:custGeom>
          <a:blipFill>
            <a:blip r:embed="rId3"/>
            <a:stretch>
              <a:fillRect l="0" t="0" r="0" b="0"/>
            </a:stretch>
          </a:blipFill>
        </p:spPr>
      </p:sp>
      <p:sp>
        <p:nvSpPr>
          <p:cNvPr name="Freeform 7" id="7"/>
          <p:cNvSpPr/>
          <p:nvPr/>
        </p:nvSpPr>
        <p:spPr>
          <a:xfrm flipH="false" flipV="false" rot="0">
            <a:off x="1028700" y="6412724"/>
            <a:ext cx="2402463" cy="2627083"/>
          </a:xfrm>
          <a:custGeom>
            <a:avLst/>
            <a:gdLst/>
            <a:ahLst/>
            <a:cxnLst/>
            <a:rect r="r" b="b" t="t" l="l"/>
            <a:pathLst>
              <a:path h="2627083" w="2402463">
                <a:moveTo>
                  <a:pt x="0" y="0"/>
                </a:moveTo>
                <a:lnTo>
                  <a:pt x="2402463" y="0"/>
                </a:lnTo>
                <a:lnTo>
                  <a:pt x="2402463" y="2627084"/>
                </a:lnTo>
                <a:lnTo>
                  <a:pt x="0" y="2627084"/>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53" t="-3076" r="-3076" b="-3053"/>
            </a:stretch>
          </a:blipFill>
        </p:spPr>
      </p:sp>
      <p:grpSp>
        <p:nvGrpSpPr>
          <p:cNvPr name="Group 3" id="3"/>
          <p:cNvGrpSpPr/>
          <p:nvPr/>
        </p:nvGrpSpPr>
        <p:grpSpPr>
          <a:xfrm rot="0">
            <a:off x="-5825397" y="-1266808"/>
            <a:ext cx="12820615" cy="128206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879"/>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58992" y="2218216"/>
            <a:ext cx="5850568" cy="58505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7EA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a:grpSpLocks noChangeAspect="true"/>
          </p:cNvGrpSpPr>
          <p:nvPr/>
        </p:nvGrpSpPr>
        <p:grpSpPr>
          <a:xfrm rot="0">
            <a:off x="2271548" y="1774508"/>
            <a:ext cx="6738012" cy="6737985"/>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9999" t="0" r="-29999" b="0"/>
              </a:stretch>
            </a:blipFill>
          </p:spPr>
        </p:sp>
      </p:grpSp>
      <p:grpSp>
        <p:nvGrpSpPr>
          <p:cNvPr name="Group 11" id="11"/>
          <p:cNvGrpSpPr/>
          <p:nvPr/>
        </p:nvGrpSpPr>
        <p:grpSpPr>
          <a:xfrm rot="0">
            <a:off x="-808770" y="977265"/>
            <a:ext cx="3504683" cy="1543050"/>
            <a:chOff x="0" y="0"/>
            <a:chExt cx="923044" cy="406400"/>
          </a:xfrm>
        </p:grpSpPr>
        <p:sp>
          <p:nvSpPr>
            <p:cNvPr name="Freeform 12" id="12"/>
            <p:cNvSpPr/>
            <p:nvPr/>
          </p:nvSpPr>
          <p:spPr>
            <a:xfrm flipH="false" flipV="false" rot="0">
              <a:off x="0" y="0"/>
              <a:ext cx="923044" cy="406400"/>
            </a:xfrm>
            <a:custGeom>
              <a:avLst/>
              <a:gdLst/>
              <a:ahLst/>
              <a:cxnLst/>
              <a:rect r="r" b="b" t="t" l="l"/>
              <a:pathLst>
                <a:path h="406400" w="923044">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3" id="13"/>
            <p:cNvSpPr txBox="true"/>
            <p:nvPr/>
          </p:nvSpPr>
          <p:spPr>
            <a:xfrm>
              <a:off x="0" y="-38100"/>
              <a:ext cx="923044" cy="444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009560" y="3368915"/>
            <a:ext cx="7909767" cy="3845141"/>
          </a:xfrm>
          <a:prstGeom prst="rect">
            <a:avLst/>
          </a:prstGeom>
        </p:spPr>
        <p:txBody>
          <a:bodyPr anchor="t" rtlCol="false" tIns="0" lIns="0" bIns="0" rIns="0">
            <a:spAutoFit/>
          </a:bodyPr>
          <a:lstStyle/>
          <a:p>
            <a:pPr algn="ctr">
              <a:lnSpc>
                <a:spcPts val="4363"/>
              </a:lnSpc>
            </a:pPr>
            <a:r>
              <a:rPr lang="en-US" sz="3116">
                <a:solidFill>
                  <a:srgbClr val="003EA8"/>
                </a:solidFill>
                <a:latin typeface="Muli Extra-Light"/>
              </a:rPr>
              <a:t>Năm 2005, Fujishige và Komusubi đề xuất một thuật toán xác định cho bài toán này, dựa trên ý tưởng sử dụng hàng đợi ưu tiên để theo dõi các giải pháp hứa hẹn nhất. Thuật toán này được chứng minh là có độ phức tạp về thời gian trong trường hợp xấu nhất là O(n log 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0F2F2"/>
        </a:solidFill>
      </p:bgPr>
    </p:bg>
    <p:spTree>
      <p:nvGrpSpPr>
        <p:cNvPr id="1" name=""/>
        <p:cNvGrpSpPr/>
        <p:nvPr/>
      </p:nvGrpSpPr>
      <p:grpSpPr>
        <a:xfrm>
          <a:off x="0" y="0"/>
          <a:ext cx="0" cy="0"/>
          <a:chOff x="0" y="0"/>
          <a:chExt cx="0" cy="0"/>
        </a:xfrm>
      </p:grpSpPr>
      <p:sp>
        <p:nvSpPr>
          <p:cNvPr name="AutoShape 2" id="2"/>
          <p:cNvSpPr/>
          <p:nvPr/>
        </p:nvSpPr>
        <p:spPr>
          <a:xfrm rot="0">
            <a:off x="1028700" y="1038225"/>
            <a:ext cx="16230600" cy="0"/>
          </a:xfrm>
          <a:prstGeom prst="line">
            <a:avLst/>
          </a:prstGeom>
          <a:ln cap="rnd" w="28575">
            <a:solidFill>
              <a:srgbClr val="000000"/>
            </a:solidFill>
            <a:prstDash val="solid"/>
            <a:headEnd type="none" len="sm" w="sm"/>
            <a:tailEnd type="none" len="sm" w="sm"/>
          </a:ln>
        </p:spPr>
      </p:sp>
      <p:sp>
        <p:nvSpPr>
          <p:cNvPr name="Freeform 3" id="3"/>
          <p:cNvSpPr/>
          <p:nvPr/>
        </p:nvSpPr>
        <p:spPr>
          <a:xfrm flipH="false" flipV="false" rot="0">
            <a:off x="7758251" y="2397644"/>
            <a:ext cx="4058242" cy="5960544"/>
          </a:xfrm>
          <a:custGeom>
            <a:avLst/>
            <a:gdLst/>
            <a:ahLst/>
            <a:cxnLst/>
            <a:rect r="r" b="b" t="t" l="l"/>
            <a:pathLst>
              <a:path h="5960544" w="4058242">
                <a:moveTo>
                  <a:pt x="0" y="0"/>
                </a:moveTo>
                <a:lnTo>
                  <a:pt x="4058243" y="0"/>
                </a:lnTo>
                <a:lnTo>
                  <a:pt x="4058243" y="5960544"/>
                </a:lnTo>
                <a:lnTo>
                  <a:pt x="0" y="5960544"/>
                </a:lnTo>
                <a:lnTo>
                  <a:pt x="0" y="0"/>
                </a:lnTo>
                <a:close/>
              </a:path>
            </a:pathLst>
          </a:custGeom>
          <a:blipFill>
            <a:blip r:embed="rId2"/>
            <a:stretch>
              <a:fillRect l="0" t="0" r="0" b="0"/>
            </a:stretch>
          </a:blipFill>
        </p:spPr>
      </p:sp>
      <p:sp>
        <p:nvSpPr>
          <p:cNvPr name="Freeform 4" id="4"/>
          <p:cNvSpPr/>
          <p:nvPr/>
        </p:nvSpPr>
        <p:spPr>
          <a:xfrm flipH="false" flipV="false" rot="0">
            <a:off x="12683768" y="2409513"/>
            <a:ext cx="4120294" cy="5948675"/>
          </a:xfrm>
          <a:custGeom>
            <a:avLst/>
            <a:gdLst/>
            <a:ahLst/>
            <a:cxnLst/>
            <a:rect r="r" b="b" t="t" l="l"/>
            <a:pathLst>
              <a:path h="5948675" w="4120294">
                <a:moveTo>
                  <a:pt x="0" y="0"/>
                </a:moveTo>
                <a:lnTo>
                  <a:pt x="4120294" y="0"/>
                </a:lnTo>
                <a:lnTo>
                  <a:pt x="4120294" y="5948674"/>
                </a:lnTo>
                <a:lnTo>
                  <a:pt x="0" y="5948674"/>
                </a:lnTo>
                <a:lnTo>
                  <a:pt x="0" y="0"/>
                </a:lnTo>
                <a:close/>
              </a:path>
            </a:pathLst>
          </a:custGeom>
          <a:blipFill>
            <a:blip r:embed="rId3"/>
            <a:stretch>
              <a:fillRect l="0" t="0" r="0" b="0"/>
            </a:stretch>
          </a:blipFill>
        </p:spPr>
      </p:sp>
      <p:sp>
        <p:nvSpPr>
          <p:cNvPr name="TextBox 5" id="5"/>
          <p:cNvSpPr txBox="true"/>
          <p:nvPr/>
        </p:nvSpPr>
        <p:spPr>
          <a:xfrm rot="0">
            <a:off x="1028700" y="1919287"/>
            <a:ext cx="5008359" cy="6438900"/>
          </a:xfrm>
          <a:prstGeom prst="rect">
            <a:avLst/>
          </a:prstGeom>
        </p:spPr>
        <p:txBody>
          <a:bodyPr anchor="t" rtlCol="false" tIns="0" lIns="0" bIns="0" rIns="0">
            <a:spAutoFit/>
          </a:bodyPr>
          <a:lstStyle/>
          <a:p>
            <a:pPr algn="ctr" marL="0" indent="0" lvl="0">
              <a:lnSpc>
                <a:spcPts val="3433"/>
              </a:lnSpc>
            </a:pPr>
            <a:r>
              <a:rPr lang="en-US" sz="2861" u="none">
                <a:solidFill>
                  <a:srgbClr val="003EA8"/>
                </a:solidFill>
                <a:latin typeface="Josefin Sans"/>
              </a:rPr>
              <a:t>Kể từ đó, đã có nhiều bước phát triển hơn nữa trong lĩnh vực cực đại hóa môđun con không đơn điệu, bao gồm việc đưa ra các thuật toán mới và nghiên cứu các vấn đề tổng quát hơn. Tuy nhiên, các thuật toán xác định và thời gian tuyến tính do Fujishige và Komusubi đề xuất vẫn là một trong những thuật toán nổi tiếng và được sử dụng rộng rãi nhất cho bài toán tối đa hóa mô đun phụ không đơn điệu bị ràng buộc về số lượng.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86A8C5"/>
        </a:solidFill>
      </p:bgPr>
    </p:bg>
    <p:spTree>
      <p:nvGrpSpPr>
        <p:cNvPr id="1" name=""/>
        <p:cNvGrpSpPr/>
        <p:nvPr/>
      </p:nvGrpSpPr>
      <p:grpSpPr>
        <a:xfrm>
          <a:off x="0" y="0"/>
          <a:ext cx="0" cy="0"/>
          <a:chOff x="0" y="0"/>
          <a:chExt cx="0" cy="0"/>
        </a:xfrm>
      </p:grpSpPr>
      <p:sp>
        <p:nvSpPr>
          <p:cNvPr name="AutoShape 2" id="2"/>
          <p:cNvSpPr/>
          <p:nvPr/>
        </p:nvSpPr>
        <p:spPr>
          <a:xfrm rot="0">
            <a:off x="9634571" y="0"/>
            <a:ext cx="8653429" cy="10287000"/>
          </a:xfrm>
          <a:prstGeom prst="rect">
            <a:avLst/>
          </a:prstGeom>
          <a:solidFill>
            <a:srgbClr val="FFFFFF"/>
          </a:solidFill>
        </p:spPr>
      </p:sp>
      <p:grpSp>
        <p:nvGrpSpPr>
          <p:cNvPr name="Group 3" id="3"/>
          <p:cNvGrpSpPr/>
          <p:nvPr/>
        </p:nvGrpSpPr>
        <p:grpSpPr>
          <a:xfrm rot="0">
            <a:off x="9634571" y="0"/>
            <a:ext cx="8653429" cy="10287000"/>
            <a:chOff x="0" y="0"/>
            <a:chExt cx="11537905" cy="13716000"/>
          </a:xfrm>
        </p:grpSpPr>
        <p:pic>
          <p:nvPicPr>
            <p:cNvPr name="Picture 4" id="4"/>
            <p:cNvPicPr>
              <a:picLocks noChangeAspect="true"/>
            </p:cNvPicPr>
            <p:nvPr/>
          </p:nvPicPr>
          <p:blipFill>
            <a:blip r:embed="rId2"/>
            <a:srcRect l="18454" t="0" r="18454" b="0"/>
            <a:stretch>
              <a:fillRect/>
            </a:stretch>
          </p:blipFill>
          <p:spPr>
            <a:xfrm flipH="false" flipV="false">
              <a:off x="0" y="0"/>
              <a:ext cx="11537905" cy="13716000"/>
            </a:xfrm>
            <a:prstGeom prst="rect">
              <a:avLst/>
            </a:prstGeom>
          </p:spPr>
        </p:pic>
      </p:grpSp>
      <p:sp>
        <p:nvSpPr>
          <p:cNvPr name="TextBox 5" id="5"/>
          <p:cNvSpPr txBox="true"/>
          <p:nvPr/>
        </p:nvSpPr>
        <p:spPr>
          <a:xfrm rot="0">
            <a:off x="1675042" y="1581443"/>
            <a:ext cx="8685391" cy="5078730"/>
          </a:xfrm>
          <a:prstGeom prst="rect">
            <a:avLst/>
          </a:prstGeom>
        </p:spPr>
        <p:txBody>
          <a:bodyPr anchor="t" rtlCol="false" tIns="0" lIns="0" bIns="0" rIns="0">
            <a:spAutoFit/>
          </a:bodyPr>
          <a:lstStyle/>
          <a:p>
            <a:pPr>
              <a:lnSpc>
                <a:spcPts val="13544"/>
              </a:lnSpc>
            </a:pPr>
            <a:r>
              <a:rPr lang="en-US" sz="9675">
                <a:solidFill>
                  <a:srgbClr val="FFFFFF"/>
                </a:solidFill>
                <a:latin typeface="Cardo"/>
              </a:rPr>
              <a:t>Những thách thức từ dữ liệu lớn(Big Data)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aphicFrame>
        <p:nvGraphicFramePr>
          <p:cNvPr name="Table 3" id="3"/>
          <p:cNvGraphicFramePr>
            <a:graphicFrameLocks noGrp="true"/>
          </p:cNvGraphicFramePr>
          <p:nvPr/>
        </p:nvGraphicFramePr>
        <p:xfrm>
          <a:off x="-81064" y="1854841"/>
          <a:ext cx="14818464" cy="8219046"/>
        </p:xfrm>
        <a:graphic>
          <a:graphicData uri="http://schemas.openxmlformats.org/drawingml/2006/table">
            <a:tbl>
              <a:tblPr/>
              <a:tblGrid>
                <a:gridCol w="3571137"/>
                <a:gridCol w="3733901"/>
                <a:gridCol w="3597792"/>
                <a:gridCol w="3915634"/>
              </a:tblGrid>
              <a:tr h="2284971">
                <a:tc>
                  <a:txBody>
                    <a:bodyPr anchor="t" rtlCol="false"/>
                    <a:lstStyle/>
                    <a:p>
                      <a:pPr algn="ctr">
                        <a:lnSpc>
                          <a:spcPts val="4200"/>
                        </a:lnSpc>
                        <a:defRPr/>
                      </a:pPr>
                      <a:r>
                        <a:rPr lang="en-US" sz="3000">
                          <a:solidFill>
                            <a:srgbClr val="003EA8"/>
                          </a:solidFill>
                          <a:latin typeface="Muli Ultra-Bold"/>
                        </a:rPr>
                        <a:t>Kích thước dữ liệu lớn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3EA8"/>
                          </a:solidFill>
                          <a:latin typeface="Muli Ultra-Bold"/>
                        </a:rPr>
                        <a:t>W</a:t>
                      </a:r>
                      <a:endParaRPr lang="en-US" sz="1100"/>
                    </a:p>
                    <a:p>
                      <a:pPr algn="ctr">
                        <a:lnSpc>
                          <a:spcPts val="4200"/>
                        </a:lnSpc>
                      </a:pPr>
                      <a:r>
                        <a:rPr lang="en-US" sz="3000">
                          <a:solidFill>
                            <a:srgbClr val="003EA8"/>
                          </a:solidFill>
                          <a:latin typeface="Muli Ultra-Bold"/>
                        </a:rPr>
                        <a:t>(Điểm yếu)</a:t>
                      </a:r>
                    </a:p>
                  </a:txBody>
                  <a:tcPr marL="190500" marR="190500" marT="190500" marB="190500" anchor="ctr">
                    <a:lnL cmpd="sng" algn="ctr" cap="flat" w="1905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3EA8"/>
                          </a:solidFill>
                          <a:latin typeface="Muli Ultra-Bold"/>
                        </a:rPr>
                        <a:t>O</a:t>
                      </a:r>
                      <a:endParaRPr lang="en-US" sz="1100"/>
                    </a:p>
                    <a:p>
                      <a:pPr algn="ctr">
                        <a:lnSpc>
                          <a:spcPts val="4200"/>
                        </a:lnSpc>
                      </a:pPr>
                      <a:r>
                        <a:rPr lang="en-US" sz="3000">
                          <a:solidFill>
                            <a:srgbClr val="003EA8"/>
                          </a:solidFill>
                          <a:latin typeface="Muli Ultra-Bold"/>
                        </a:rPr>
                        <a:t>(Cơ hội)</a:t>
                      </a:r>
                    </a:p>
                  </a:txBody>
                  <a:tcPr marL="190500" marR="190500" marT="190500" marB="190500" anchor="ctr">
                    <a:lnL cmpd="sng" algn="ctr" cap="flat" w="1905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3EA8"/>
                          </a:solidFill>
                          <a:latin typeface="Muli Ultra-Bold"/>
                        </a:rPr>
                        <a:t>T</a:t>
                      </a:r>
                      <a:endParaRPr lang="en-US" sz="1100"/>
                    </a:p>
                    <a:p>
                      <a:pPr algn="ctr">
                        <a:lnSpc>
                          <a:spcPts val="4200"/>
                        </a:lnSpc>
                      </a:pPr>
                      <a:r>
                        <a:rPr lang="en-US" sz="3000">
                          <a:solidFill>
                            <a:srgbClr val="003EA8"/>
                          </a:solidFill>
                          <a:latin typeface="Muli Ultra-Bold"/>
                        </a:rPr>
                        <a:t>(Thách thức)</a:t>
                      </a:r>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r>
              <a:tr h="5934075">
                <a:tc>
                  <a:txBody>
                    <a:bodyPr anchor="t" rtlCol="false"/>
                    <a:lstStyle/>
                    <a:p>
                      <a:pPr algn="l" marL="474979" indent="-237490" lvl="1">
                        <a:lnSpc>
                          <a:spcPts val="3079"/>
                        </a:lnSpc>
                        <a:buFont typeface="Arial"/>
                        <a:buChar char="•"/>
                        <a:defRPr/>
                      </a:pPr>
                      <a:r>
                        <a:rPr lang="en-US" sz="2199">
                          <a:solidFill>
                            <a:srgbClr val="000000"/>
                          </a:solidFill>
                          <a:latin typeface="Cabin"/>
                        </a:rPr>
                        <a:t> Dữ liệu ngày càng lớn và phức tạp hơn, và việc làm việc với chúng trở nên khó khăn. Kích thước dữ liệu tăng nhanh chóng, thậm chí theo cấp số nhân, có thể tăng gấp đôi hoặc gấp ba trong một khoảng thời gian ngắn.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marL="474979" indent="-237490" lvl="1">
                        <a:lnSpc>
                          <a:spcPts val="3079"/>
                        </a:lnSpc>
                        <a:buFont typeface="Arial"/>
                        <a:buChar char="•"/>
                        <a:defRPr/>
                      </a:pPr>
                      <a:r>
                        <a:rPr lang="en-US" sz="2199">
                          <a:solidFill>
                            <a:srgbClr val="000000"/>
                          </a:solidFill>
                          <a:latin typeface="Cabin"/>
                        </a:rPr>
                        <a:t>Những yếu tố nội bộ nào có thể tác động đến công ty?</a:t>
                      </a:r>
                      <a:endParaRPr lang="en-US" sz="1100"/>
                    </a:p>
                    <a:p>
                      <a:pPr>
                        <a:lnSpc>
                          <a:spcPts val="3079"/>
                        </a:lnSpc>
                      </a:pPr>
                    </a:p>
                    <a:p>
                      <a:pPr marL="474979" indent="-237490" lvl="1">
                        <a:lnSpc>
                          <a:spcPts val="3079"/>
                        </a:lnSpc>
                        <a:buFont typeface="Arial"/>
                        <a:buChar char="•"/>
                      </a:pPr>
                      <a:r>
                        <a:rPr lang="en-US" sz="2199">
                          <a:solidFill>
                            <a:srgbClr val="000000"/>
                          </a:solidFill>
                          <a:latin typeface="Cabin"/>
                        </a:rPr>
                        <a:t>Những lĩnh vực nào công ty cần củng cố?</a:t>
                      </a:r>
                    </a:p>
                  </a:txBody>
                  <a:tcPr marL="190500" marR="190500" marT="190500" marB="190500" anchor="ctr">
                    <a:lnL cmpd="sng" algn="ctr" cap="flat" w="1905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marL="474979" indent="-237490" lvl="1">
                        <a:lnSpc>
                          <a:spcPts val="3079"/>
                        </a:lnSpc>
                        <a:buFont typeface="Arial"/>
                        <a:buChar char="•"/>
                        <a:defRPr/>
                      </a:pPr>
                      <a:r>
                        <a:rPr lang="en-US" sz="2199">
                          <a:solidFill>
                            <a:srgbClr val="000000"/>
                          </a:solidFill>
                          <a:latin typeface="Cabin"/>
                        </a:rPr>
                        <a:t>Công ty bạn có thể khai thác công nghệ mới nào?</a:t>
                      </a:r>
                      <a:endParaRPr lang="en-US" sz="1100"/>
                    </a:p>
                    <a:p>
                      <a:pPr>
                        <a:lnSpc>
                          <a:spcPts val="3079"/>
                        </a:lnSpc>
                      </a:pPr>
                    </a:p>
                    <a:p>
                      <a:pPr marL="474979" indent="-237490" lvl="1">
                        <a:lnSpc>
                          <a:spcPts val="3079"/>
                        </a:lnSpc>
                        <a:buFont typeface="Arial"/>
                        <a:buChar char="•"/>
                      </a:pPr>
                      <a:r>
                        <a:rPr lang="en-US" sz="2199">
                          <a:solidFill>
                            <a:srgbClr val="000000"/>
                          </a:solidFill>
                          <a:latin typeface="Cabin"/>
                        </a:rPr>
                        <a:t>Công ty bạn có thể đáp ứng những xu hướng và nhu cầu nào của thị trường?</a:t>
                      </a:r>
                    </a:p>
                  </a:txBody>
                  <a:tcPr marL="190500" marR="190500" marT="190500" marB="190500" anchor="ctr">
                    <a:lnL cmpd="sng" algn="ctr" cap="flat" w="1905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marL="474981" indent="-237491" lvl="1">
                        <a:lnSpc>
                          <a:spcPts val="3080"/>
                        </a:lnSpc>
                        <a:buFont typeface="Arial"/>
                        <a:buChar char="•"/>
                        <a:defRPr/>
                      </a:pPr>
                      <a:r>
                        <a:rPr lang="en-US" sz="2200">
                          <a:solidFill>
                            <a:srgbClr val="000000"/>
                          </a:solidFill>
                          <a:latin typeface="Cabin"/>
                        </a:rPr>
                        <a:t>Các yếu tố bên ngoài nào có thể tác động đến doanh nghiệp của bạn?</a:t>
                      </a:r>
                      <a:endParaRPr lang="en-US" sz="1100"/>
                    </a:p>
                    <a:p>
                      <a:pPr>
                        <a:lnSpc>
                          <a:spcPts val="3080"/>
                        </a:lnSpc>
                      </a:pPr>
                    </a:p>
                    <a:p>
                      <a:pPr marL="474981" indent="-237491" lvl="1">
                        <a:lnSpc>
                          <a:spcPts val="3080"/>
                        </a:lnSpc>
                        <a:buFont typeface="Arial"/>
                        <a:buChar char="•"/>
                      </a:pPr>
                      <a:r>
                        <a:rPr lang="en-US" sz="2200">
                          <a:solidFill>
                            <a:srgbClr val="000000"/>
                          </a:solidFill>
                          <a:latin typeface="Cabin"/>
                        </a:rPr>
                        <a:t>Những công ty nào có thể trở thành đối thủ cạnh tranh?</a:t>
                      </a:r>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bl>
          </a:graphicData>
        </a:graphic>
      </p:graphicFrame>
      <p:sp>
        <p:nvSpPr>
          <p:cNvPr name="Freeform 4" id="4"/>
          <p:cNvSpPr/>
          <p:nvPr/>
        </p:nvSpPr>
        <p:spPr>
          <a:xfrm flipH="false" flipV="false" rot="-278358">
            <a:off x="-184637" y="51768"/>
            <a:ext cx="2756025" cy="866895"/>
          </a:xfrm>
          <a:custGeom>
            <a:avLst/>
            <a:gdLst/>
            <a:ahLst/>
            <a:cxnLst/>
            <a:rect r="r" b="b" t="t" l="l"/>
            <a:pathLst>
              <a:path h="866895" w="2756025">
                <a:moveTo>
                  <a:pt x="0" y="0"/>
                </a:moveTo>
                <a:lnTo>
                  <a:pt x="2756025" y="0"/>
                </a:lnTo>
                <a:lnTo>
                  <a:pt x="2756025" y="866895"/>
                </a:lnTo>
                <a:lnTo>
                  <a:pt x="0" y="86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8358">
            <a:off x="15800224" y="8481344"/>
            <a:ext cx="2756025" cy="866895"/>
          </a:xfrm>
          <a:custGeom>
            <a:avLst/>
            <a:gdLst/>
            <a:ahLst/>
            <a:cxnLst/>
            <a:rect r="r" b="b" t="t" l="l"/>
            <a:pathLst>
              <a:path h="866895" w="2756025">
                <a:moveTo>
                  <a:pt x="0" y="0"/>
                </a:moveTo>
                <a:lnTo>
                  <a:pt x="2756025" y="0"/>
                </a:lnTo>
                <a:lnTo>
                  <a:pt x="2756025" y="866895"/>
                </a:lnTo>
                <a:lnTo>
                  <a:pt x="0" y="86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381124" y="9257146"/>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384196" y="-309867"/>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8" id="8"/>
          <p:cNvGraphicFramePr>
            <a:graphicFrameLocks noGrp="true"/>
          </p:cNvGraphicFramePr>
          <p:nvPr/>
        </p:nvGraphicFramePr>
        <p:xfrm>
          <a:off x="3484613" y="1854841"/>
          <a:ext cx="14650218" cy="8219046"/>
        </p:xfrm>
        <a:graphic>
          <a:graphicData uri="http://schemas.openxmlformats.org/drawingml/2006/table">
            <a:tbl>
              <a:tblPr/>
              <a:tblGrid>
                <a:gridCol w="3499032"/>
                <a:gridCol w="3637761"/>
                <a:gridCol w="3597792"/>
                <a:gridCol w="3915634"/>
              </a:tblGrid>
              <a:tr h="2284971">
                <a:tc>
                  <a:txBody>
                    <a:bodyPr anchor="t" rtlCol="false"/>
                    <a:lstStyle/>
                    <a:p>
                      <a:pPr algn="ctr">
                        <a:lnSpc>
                          <a:spcPts val="4200"/>
                        </a:lnSpc>
                        <a:defRPr/>
                      </a:pPr>
                      <a:r>
                        <a:rPr lang="en-US" sz="3000">
                          <a:solidFill>
                            <a:srgbClr val="003EA8"/>
                          </a:solidFill>
                          <a:latin typeface="Muli Ultra-Bold"/>
                        </a:rPr>
                        <a:t>Thiết kế thuật toán tối ưu</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3EA8"/>
                          </a:solidFill>
                          <a:latin typeface="Muli Ultra-Bold"/>
                        </a:rPr>
                        <a:t>Độ phức tạp của thuật toán</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3EA8"/>
                          </a:solidFill>
                          <a:latin typeface="Muli Ultra-Bold"/>
                        </a:rPr>
                        <a:t>Hiệu quả về bộ nhớ</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3EA8"/>
                          </a:solidFill>
                          <a:latin typeface="Muli Ultra-Bold"/>
                        </a:rPr>
                        <a:t>Thuật toán phát trực tuyến</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r>
              <a:tr h="5934075">
                <a:tc>
                  <a:txBody>
                    <a:bodyPr anchor="t" rtlCol="false"/>
                    <a:lstStyle/>
                    <a:p>
                      <a:pPr algn="l" marL="474979" indent="-237490" lvl="1">
                        <a:lnSpc>
                          <a:spcPts val="3079"/>
                        </a:lnSpc>
                        <a:buFont typeface="Arial"/>
                        <a:buChar char="•"/>
                        <a:defRPr/>
                      </a:pPr>
                      <a:r>
                        <a:rPr lang="en-US" sz="2199">
                          <a:solidFill>
                            <a:srgbClr val="000000"/>
                          </a:solidFill>
                          <a:latin typeface="Cabin"/>
                        </a:rPr>
                        <a:t>Để giải quyết cần đầu tư vào việc phát triển các thuật toán tối ưu để xử lý dữ liệu lớn. Điều quan trọng là các thuật toán này cần có độ phức tạp thời gian thấp, đồng thời đối phó được với sự tăng kích thước của dữ liệu.</a:t>
                      </a:r>
                      <a:endParaRPr lang="en-US" sz="1100"/>
                    </a:p>
                    <a:p>
                      <a:pPr>
                        <a:lnSpc>
                          <a:spcPts val="3079"/>
                        </a:lnSpc>
                      </a:pPr>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marL="474979" indent="-237490" lvl="1">
                        <a:lnSpc>
                          <a:spcPts val="3079"/>
                        </a:lnSpc>
                        <a:buFont typeface="Arial"/>
                        <a:buChar char="•"/>
                        <a:defRPr/>
                      </a:pPr>
                      <a:r>
                        <a:rPr lang="en-US" sz="2199">
                          <a:solidFill>
                            <a:srgbClr val="000000"/>
                          </a:solidFill>
                          <a:latin typeface="Cabin"/>
                        </a:rPr>
                        <a:t>Không chỉ đánh giá thời gian mà thuật toán mất để chạy, mà còn xem xét số lượng truy vấn oracle mà thuật toán thực hiện hoặc độ phức tạp của các truy vấn. Thông tin này quan trọng vì đánh giá một hàm có thể tốn nhiều thời gian hơn so với các phép tính số học.</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marL="474979" indent="-237490" lvl="1">
                        <a:lnSpc>
                          <a:spcPts val="3079"/>
                        </a:lnSpc>
                        <a:buFont typeface="Arial"/>
                        <a:buChar char="•"/>
                        <a:defRPr/>
                      </a:pPr>
                      <a:r>
                        <a:rPr lang="en-US" sz="2199">
                          <a:solidFill>
                            <a:srgbClr val="000000"/>
                          </a:solidFill>
                          <a:latin typeface="Cabin"/>
                        </a:rPr>
                        <a:t>Ngoài việc tối ưu hóa thời gian, nghiên cứu cũng đã tập trung vào việc phát triển các thuật toán hiệu quả về bộ nhớ. Điều này đặc biệt quan trọng khi không có đủ bộ nhớ để lưu trữ toàn bộ dữ liệu.</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l" marL="474981" indent="-237491" lvl="1">
                        <a:lnSpc>
                          <a:spcPts val="3080"/>
                        </a:lnSpc>
                        <a:buFont typeface="Arial"/>
                        <a:buChar char="•"/>
                        <a:defRPr/>
                      </a:pPr>
                      <a:r>
                        <a:rPr lang="en-US" sz="2200">
                          <a:solidFill>
                            <a:srgbClr val="000000"/>
                          </a:solidFill>
                          <a:latin typeface="Cabin"/>
                        </a:rPr>
                        <a:t>Trong tình huống mà không thể lưu trữ toàn bộ dữ liệu trong bộ nhớ, cần xem xét các thuật toán phát trực tuyến để tối ưu hóa việc xử lý dữ liệu lớn. Các thuật toán này có số lần truyền qua tập hợp cơ bản (tốt nhất là một lần) trong khi vẫn giữ được việc sử dụng ít bộ nhớ (O(k log n), với k và n là các kích thước liên quan đến giải pháp và dữ liệu.</a:t>
                      </a:r>
                      <a:endParaRPr lang="en-US" sz="1100"/>
                    </a:p>
                  </a:txBody>
                  <a:tcPr marL="190500" marR="190500" marT="190500" marB="190500" anchor="ctr">
                    <a:lnL cmpd="sng" algn="ctr" cap="flat" w="1905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bl>
          </a:graphicData>
        </a:graphic>
      </p:graphicFrame>
      <p:sp>
        <p:nvSpPr>
          <p:cNvPr name="TextBox 9" id="9"/>
          <p:cNvSpPr txBox="true"/>
          <p:nvPr/>
        </p:nvSpPr>
        <p:spPr>
          <a:xfrm rot="0">
            <a:off x="5840945" y="502285"/>
            <a:ext cx="6486125" cy="663379"/>
          </a:xfrm>
          <a:prstGeom prst="rect">
            <a:avLst/>
          </a:prstGeom>
        </p:spPr>
        <p:txBody>
          <a:bodyPr anchor="t" rtlCol="false" tIns="0" lIns="0" bIns="0" rIns="0">
            <a:spAutoFit/>
          </a:bodyPr>
          <a:lstStyle/>
          <a:p>
            <a:pPr algn="ctr">
              <a:lnSpc>
                <a:spcPts val="5321"/>
              </a:lnSpc>
              <a:spcBef>
                <a:spcPct val="0"/>
              </a:spcBef>
            </a:pPr>
            <a:r>
              <a:rPr lang="en-US" sz="3801">
                <a:solidFill>
                  <a:srgbClr val="003EA8"/>
                </a:solidFill>
                <a:latin typeface="Josefin Sans Bold"/>
              </a:rPr>
              <a:t>Những vấn đề của Big Data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36355" cy="1907038"/>
            <a:chOff x="0" y="0"/>
            <a:chExt cx="5996027" cy="695693"/>
          </a:xfrm>
        </p:grpSpPr>
        <p:sp>
          <p:nvSpPr>
            <p:cNvPr name="Freeform 4" id="4"/>
            <p:cNvSpPr/>
            <p:nvPr/>
          </p:nvSpPr>
          <p:spPr>
            <a:xfrm flipH="false" flipV="false" rot="0">
              <a:off x="0" y="0"/>
              <a:ext cx="5996027" cy="695693"/>
            </a:xfrm>
            <a:custGeom>
              <a:avLst/>
              <a:gdLst/>
              <a:ahLst/>
              <a:cxnLst/>
              <a:rect r="r" b="b" t="t" l="l"/>
              <a:pathLst>
                <a:path h="695693" w="5996027">
                  <a:moveTo>
                    <a:pt x="0" y="0"/>
                  </a:moveTo>
                  <a:lnTo>
                    <a:pt x="5996027" y="0"/>
                  </a:lnTo>
                  <a:lnTo>
                    <a:pt x="5996027" y="695693"/>
                  </a:lnTo>
                  <a:lnTo>
                    <a:pt x="0" y="695693"/>
                  </a:lnTo>
                  <a:close/>
                </a:path>
              </a:pathLst>
            </a:custGeom>
            <a:solidFill>
              <a:srgbClr val="FFFFFF"/>
            </a:solidFill>
          </p:spPr>
        </p:sp>
      </p:grpSp>
      <p:grpSp>
        <p:nvGrpSpPr>
          <p:cNvPr name="Group 5" id="5"/>
          <p:cNvGrpSpPr/>
          <p:nvPr/>
        </p:nvGrpSpPr>
        <p:grpSpPr>
          <a:xfrm rot="0">
            <a:off x="905495" y="2924154"/>
            <a:ext cx="16436355" cy="5768915"/>
            <a:chOff x="0" y="0"/>
            <a:chExt cx="5996027" cy="2104516"/>
          </a:xfrm>
        </p:grpSpPr>
        <p:sp>
          <p:nvSpPr>
            <p:cNvPr name="Freeform 6" id="6"/>
            <p:cNvSpPr/>
            <p:nvPr/>
          </p:nvSpPr>
          <p:spPr>
            <a:xfrm flipH="false" flipV="false" rot="0">
              <a:off x="0" y="0"/>
              <a:ext cx="5996027" cy="2104516"/>
            </a:xfrm>
            <a:custGeom>
              <a:avLst/>
              <a:gdLst/>
              <a:ahLst/>
              <a:cxnLst/>
              <a:rect r="r" b="b" t="t" l="l"/>
              <a:pathLst>
                <a:path h="2104516" w="5996027">
                  <a:moveTo>
                    <a:pt x="0" y="0"/>
                  </a:moveTo>
                  <a:lnTo>
                    <a:pt x="5996027" y="0"/>
                  </a:lnTo>
                  <a:lnTo>
                    <a:pt x="5996027" y="2104516"/>
                  </a:lnTo>
                  <a:lnTo>
                    <a:pt x="0" y="2104516"/>
                  </a:lnTo>
                  <a:close/>
                </a:path>
              </a:pathLst>
            </a:custGeom>
            <a:solidFill>
              <a:srgbClr val="FFFFFF"/>
            </a:solidFill>
          </p:spPr>
        </p:sp>
      </p:grpSp>
      <p:sp>
        <p:nvSpPr>
          <p:cNvPr name="Freeform 7" id="7"/>
          <p:cNvSpPr/>
          <p:nvPr/>
        </p:nvSpPr>
        <p:spPr>
          <a:xfrm flipH="false" flipV="false" rot="0">
            <a:off x="8060822" y="3493441"/>
            <a:ext cx="2220750" cy="2433093"/>
          </a:xfrm>
          <a:custGeom>
            <a:avLst/>
            <a:gdLst/>
            <a:ahLst/>
            <a:cxnLst/>
            <a:rect r="r" b="b" t="t" l="l"/>
            <a:pathLst>
              <a:path h="2433093" w="2220750">
                <a:moveTo>
                  <a:pt x="0" y="0"/>
                </a:moveTo>
                <a:lnTo>
                  <a:pt x="2220750" y="0"/>
                </a:lnTo>
                <a:lnTo>
                  <a:pt x="2220750" y="2433093"/>
                </a:lnTo>
                <a:lnTo>
                  <a:pt x="0" y="24330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13216595" y="3493441"/>
            <a:ext cx="2203055" cy="2433093"/>
          </a:xfrm>
          <a:custGeom>
            <a:avLst/>
            <a:gdLst/>
            <a:ahLst/>
            <a:cxnLst/>
            <a:rect r="r" b="b" t="t" l="l"/>
            <a:pathLst>
              <a:path h="2433093" w="2203055">
                <a:moveTo>
                  <a:pt x="2203056" y="0"/>
                </a:moveTo>
                <a:lnTo>
                  <a:pt x="0" y="0"/>
                </a:lnTo>
                <a:lnTo>
                  <a:pt x="0" y="2433093"/>
                </a:lnTo>
                <a:lnTo>
                  <a:pt x="2203056" y="2433093"/>
                </a:lnTo>
                <a:lnTo>
                  <a:pt x="220305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692968" y="3493441"/>
            <a:ext cx="2553819" cy="2433093"/>
          </a:xfrm>
          <a:custGeom>
            <a:avLst/>
            <a:gdLst/>
            <a:ahLst/>
            <a:cxnLst/>
            <a:rect r="r" b="b" t="t" l="l"/>
            <a:pathLst>
              <a:path h="2433093" w="2553819">
                <a:moveTo>
                  <a:pt x="0" y="0"/>
                </a:moveTo>
                <a:lnTo>
                  <a:pt x="2553818" y="0"/>
                </a:lnTo>
                <a:lnTo>
                  <a:pt x="2553818" y="2433093"/>
                </a:lnTo>
                <a:lnTo>
                  <a:pt x="0" y="2433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391317" y="1086848"/>
            <a:ext cx="13505366" cy="1038225"/>
          </a:xfrm>
          <a:prstGeom prst="rect">
            <a:avLst/>
          </a:prstGeom>
        </p:spPr>
        <p:txBody>
          <a:bodyPr anchor="t" rtlCol="false" tIns="0" lIns="0" bIns="0" rIns="0">
            <a:spAutoFit/>
          </a:bodyPr>
          <a:lstStyle/>
          <a:p>
            <a:pPr algn="ctr">
              <a:lnSpc>
                <a:spcPts val="8100"/>
              </a:lnSpc>
            </a:pPr>
            <a:r>
              <a:rPr lang="en-US" sz="6750">
                <a:solidFill>
                  <a:srgbClr val="003EA8"/>
                </a:solidFill>
                <a:latin typeface="Muli Bold"/>
              </a:rPr>
              <a:t>III. Các thuật toán đề xuất</a:t>
            </a:r>
          </a:p>
        </p:txBody>
      </p:sp>
      <p:sp>
        <p:nvSpPr>
          <p:cNvPr name="TextBox 11" id="11"/>
          <p:cNvSpPr txBox="true"/>
          <p:nvPr/>
        </p:nvSpPr>
        <p:spPr>
          <a:xfrm rot="0">
            <a:off x="1675747" y="6885863"/>
            <a:ext cx="4400437" cy="504825"/>
          </a:xfrm>
          <a:prstGeom prst="rect">
            <a:avLst/>
          </a:prstGeom>
        </p:spPr>
        <p:txBody>
          <a:bodyPr anchor="t" rtlCol="false" tIns="0" lIns="0" bIns="0" rIns="0">
            <a:spAutoFit/>
          </a:bodyPr>
          <a:lstStyle/>
          <a:p>
            <a:pPr algn="ctr">
              <a:lnSpc>
                <a:spcPts val="4080"/>
              </a:lnSpc>
            </a:pPr>
            <a:r>
              <a:rPr lang="en-US" sz="3400">
                <a:solidFill>
                  <a:srgbClr val="003EA8"/>
                </a:solidFill>
                <a:latin typeface="Muli Bold"/>
              </a:rPr>
              <a:t> LINEARUNCMA</a:t>
            </a:r>
          </a:p>
        </p:txBody>
      </p:sp>
      <p:sp>
        <p:nvSpPr>
          <p:cNvPr name="TextBox 12" id="12"/>
          <p:cNvSpPr txBox="true"/>
          <p:nvPr/>
        </p:nvSpPr>
        <p:spPr>
          <a:xfrm rot="0">
            <a:off x="6849870" y="6885863"/>
            <a:ext cx="4516020" cy="504825"/>
          </a:xfrm>
          <a:prstGeom prst="rect">
            <a:avLst/>
          </a:prstGeom>
        </p:spPr>
        <p:txBody>
          <a:bodyPr anchor="t" rtlCol="false" tIns="0" lIns="0" bIns="0" rIns="0">
            <a:spAutoFit/>
          </a:bodyPr>
          <a:lstStyle/>
          <a:p>
            <a:pPr algn="ctr">
              <a:lnSpc>
                <a:spcPts val="4080"/>
              </a:lnSpc>
            </a:pPr>
            <a:r>
              <a:rPr lang="en-US" sz="3400">
                <a:solidFill>
                  <a:srgbClr val="003EA8"/>
                </a:solidFill>
                <a:latin typeface="Muli Bold"/>
              </a:rPr>
              <a:t>LINEARCARD</a:t>
            </a:r>
          </a:p>
        </p:txBody>
      </p:sp>
      <p:sp>
        <p:nvSpPr>
          <p:cNvPr name="TextBox 13" id="13"/>
          <p:cNvSpPr txBox="true"/>
          <p:nvPr/>
        </p:nvSpPr>
        <p:spPr>
          <a:xfrm rot="0">
            <a:off x="12023993" y="6885863"/>
            <a:ext cx="4501572" cy="504825"/>
          </a:xfrm>
          <a:prstGeom prst="rect">
            <a:avLst/>
          </a:prstGeom>
        </p:spPr>
        <p:txBody>
          <a:bodyPr anchor="t" rtlCol="false" tIns="0" lIns="0" bIns="0" rIns="0">
            <a:spAutoFit/>
          </a:bodyPr>
          <a:lstStyle/>
          <a:p>
            <a:pPr algn="ctr">
              <a:lnSpc>
                <a:spcPts val="4080"/>
              </a:lnSpc>
            </a:pPr>
            <a:r>
              <a:rPr lang="en-US" sz="3400">
                <a:solidFill>
                  <a:srgbClr val="003EA8"/>
                </a:solidFill>
                <a:latin typeface="Muli Bold"/>
              </a:rPr>
              <a:t>LINEARSTREAM</a:t>
            </a:r>
          </a:p>
        </p:txBody>
      </p:sp>
      <p:sp>
        <p:nvSpPr>
          <p:cNvPr name="Freeform 14" id="14"/>
          <p:cNvSpPr/>
          <p:nvPr/>
        </p:nvSpPr>
        <p:spPr>
          <a:xfrm flipH="true" flipV="false" rot="0">
            <a:off x="15484919" y="8123782"/>
            <a:ext cx="4585506" cy="1625770"/>
          </a:xfrm>
          <a:custGeom>
            <a:avLst/>
            <a:gdLst/>
            <a:ahLst/>
            <a:cxnLst/>
            <a:rect r="r" b="b" t="t" l="l"/>
            <a:pathLst>
              <a:path h="1625770" w="4585506">
                <a:moveTo>
                  <a:pt x="4585506" y="0"/>
                </a:moveTo>
                <a:lnTo>
                  <a:pt x="0" y="0"/>
                </a:lnTo>
                <a:lnTo>
                  <a:pt x="0" y="1625770"/>
                </a:lnTo>
                <a:lnTo>
                  <a:pt x="4585506" y="1625770"/>
                </a:lnTo>
                <a:lnTo>
                  <a:pt x="458550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782425" y="8123782"/>
            <a:ext cx="4585506" cy="1625770"/>
          </a:xfrm>
          <a:custGeom>
            <a:avLst/>
            <a:gdLst/>
            <a:ahLst/>
            <a:cxnLst/>
            <a:rect r="r" b="b" t="t" l="l"/>
            <a:pathLst>
              <a:path h="1625770" w="4585506">
                <a:moveTo>
                  <a:pt x="0" y="0"/>
                </a:moveTo>
                <a:lnTo>
                  <a:pt x="4585506" y="0"/>
                </a:lnTo>
                <a:lnTo>
                  <a:pt x="4585506" y="1625770"/>
                </a:lnTo>
                <a:lnTo>
                  <a:pt x="0" y="1625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641794">
            <a:off x="8923192" y="-178822"/>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36355" cy="1907038"/>
            <a:chOff x="0" y="0"/>
            <a:chExt cx="5996027" cy="695693"/>
          </a:xfrm>
        </p:grpSpPr>
        <p:sp>
          <p:nvSpPr>
            <p:cNvPr name="Freeform 4" id="4"/>
            <p:cNvSpPr/>
            <p:nvPr/>
          </p:nvSpPr>
          <p:spPr>
            <a:xfrm flipH="false" flipV="false" rot="0">
              <a:off x="0" y="0"/>
              <a:ext cx="5996027" cy="695693"/>
            </a:xfrm>
            <a:custGeom>
              <a:avLst/>
              <a:gdLst/>
              <a:ahLst/>
              <a:cxnLst/>
              <a:rect r="r" b="b" t="t" l="l"/>
              <a:pathLst>
                <a:path h="695693" w="5996027">
                  <a:moveTo>
                    <a:pt x="0" y="0"/>
                  </a:moveTo>
                  <a:lnTo>
                    <a:pt x="5996027" y="0"/>
                  </a:lnTo>
                  <a:lnTo>
                    <a:pt x="5996027" y="695693"/>
                  </a:lnTo>
                  <a:lnTo>
                    <a:pt x="0" y="695693"/>
                  </a:lnTo>
                  <a:close/>
                </a:path>
              </a:pathLst>
            </a:custGeom>
            <a:solidFill>
              <a:srgbClr val="FFFFFF"/>
            </a:solidFill>
          </p:spPr>
        </p:sp>
      </p:grpSp>
      <p:grpSp>
        <p:nvGrpSpPr>
          <p:cNvPr name="Group 5" id="5"/>
          <p:cNvGrpSpPr/>
          <p:nvPr/>
        </p:nvGrpSpPr>
        <p:grpSpPr>
          <a:xfrm rot="0">
            <a:off x="905495" y="2924154"/>
            <a:ext cx="16436355" cy="5768915"/>
            <a:chOff x="0" y="0"/>
            <a:chExt cx="5996027" cy="2104516"/>
          </a:xfrm>
        </p:grpSpPr>
        <p:sp>
          <p:nvSpPr>
            <p:cNvPr name="Freeform 6" id="6"/>
            <p:cNvSpPr/>
            <p:nvPr/>
          </p:nvSpPr>
          <p:spPr>
            <a:xfrm flipH="false" flipV="false" rot="0">
              <a:off x="0" y="0"/>
              <a:ext cx="5996027" cy="2104516"/>
            </a:xfrm>
            <a:custGeom>
              <a:avLst/>
              <a:gdLst/>
              <a:ahLst/>
              <a:cxnLst/>
              <a:rect r="r" b="b" t="t" l="l"/>
              <a:pathLst>
                <a:path h="2104516" w="5996027">
                  <a:moveTo>
                    <a:pt x="0" y="0"/>
                  </a:moveTo>
                  <a:lnTo>
                    <a:pt x="5996027" y="0"/>
                  </a:lnTo>
                  <a:lnTo>
                    <a:pt x="5996027" y="2104516"/>
                  </a:lnTo>
                  <a:lnTo>
                    <a:pt x="0" y="2104516"/>
                  </a:lnTo>
                  <a:close/>
                </a:path>
              </a:pathLst>
            </a:custGeom>
            <a:solidFill>
              <a:srgbClr val="FFFFFF"/>
            </a:solidFill>
          </p:spPr>
        </p:sp>
      </p:grpSp>
      <p:sp>
        <p:nvSpPr>
          <p:cNvPr name="Freeform 7" id="7"/>
          <p:cNvSpPr/>
          <p:nvPr/>
        </p:nvSpPr>
        <p:spPr>
          <a:xfrm flipH="false" flipV="false" rot="0">
            <a:off x="8060822" y="3493441"/>
            <a:ext cx="2220750" cy="2433093"/>
          </a:xfrm>
          <a:custGeom>
            <a:avLst/>
            <a:gdLst/>
            <a:ahLst/>
            <a:cxnLst/>
            <a:rect r="r" b="b" t="t" l="l"/>
            <a:pathLst>
              <a:path h="2433093" w="2220750">
                <a:moveTo>
                  <a:pt x="0" y="0"/>
                </a:moveTo>
                <a:lnTo>
                  <a:pt x="2220750" y="0"/>
                </a:lnTo>
                <a:lnTo>
                  <a:pt x="2220750" y="2433093"/>
                </a:lnTo>
                <a:lnTo>
                  <a:pt x="0" y="24330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13216595" y="3493441"/>
            <a:ext cx="2203055" cy="2433093"/>
          </a:xfrm>
          <a:custGeom>
            <a:avLst/>
            <a:gdLst/>
            <a:ahLst/>
            <a:cxnLst/>
            <a:rect r="r" b="b" t="t" l="l"/>
            <a:pathLst>
              <a:path h="2433093" w="2203055">
                <a:moveTo>
                  <a:pt x="2203056" y="0"/>
                </a:moveTo>
                <a:lnTo>
                  <a:pt x="0" y="0"/>
                </a:lnTo>
                <a:lnTo>
                  <a:pt x="0" y="2433093"/>
                </a:lnTo>
                <a:lnTo>
                  <a:pt x="2203056" y="2433093"/>
                </a:lnTo>
                <a:lnTo>
                  <a:pt x="220305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692968" y="3493441"/>
            <a:ext cx="2553819" cy="2433093"/>
          </a:xfrm>
          <a:custGeom>
            <a:avLst/>
            <a:gdLst/>
            <a:ahLst/>
            <a:cxnLst/>
            <a:rect r="r" b="b" t="t" l="l"/>
            <a:pathLst>
              <a:path h="2433093" w="2553819">
                <a:moveTo>
                  <a:pt x="0" y="0"/>
                </a:moveTo>
                <a:lnTo>
                  <a:pt x="2553818" y="0"/>
                </a:lnTo>
                <a:lnTo>
                  <a:pt x="2553818" y="2433093"/>
                </a:lnTo>
                <a:lnTo>
                  <a:pt x="0" y="2433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391317" y="1086848"/>
            <a:ext cx="13505366" cy="1038225"/>
          </a:xfrm>
          <a:prstGeom prst="rect">
            <a:avLst/>
          </a:prstGeom>
        </p:spPr>
        <p:txBody>
          <a:bodyPr anchor="t" rtlCol="false" tIns="0" lIns="0" bIns="0" rIns="0">
            <a:spAutoFit/>
          </a:bodyPr>
          <a:lstStyle/>
          <a:p>
            <a:pPr algn="ctr">
              <a:lnSpc>
                <a:spcPts val="8100"/>
              </a:lnSpc>
            </a:pPr>
            <a:r>
              <a:rPr lang="en-US" sz="6750">
                <a:solidFill>
                  <a:srgbClr val="003EA8"/>
                </a:solidFill>
                <a:latin typeface="Muli Bold"/>
              </a:rPr>
              <a:t>III. Các thuật toán đề xuất</a:t>
            </a:r>
          </a:p>
        </p:txBody>
      </p:sp>
      <p:sp>
        <p:nvSpPr>
          <p:cNvPr name="TextBox 11" id="11"/>
          <p:cNvSpPr txBox="true"/>
          <p:nvPr/>
        </p:nvSpPr>
        <p:spPr>
          <a:xfrm rot="0">
            <a:off x="1675747" y="6885863"/>
            <a:ext cx="4400437" cy="504825"/>
          </a:xfrm>
          <a:prstGeom prst="rect">
            <a:avLst/>
          </a:prstGeom>
        </p:spPr>
        <p:txBody>
          <a:bodyPr anchor="t" rtlCol="false" tIns="0" lIns="0" bIns="0" rIns="0">
            <a:spAutoFit/>
          </a:bodyPr>
          <a:lstStyle/>
          <a:p>
            <a:pPr algn="ctr">
              <a:lnSpc>
                <a:spcPts val="4080"/>
              </a:lnSpc>
            </a:pPr>
            <a:r>
              <a:rPr lang="en-US" sz="3400">
                <a:solidFill>
                  <a:srgbClr val="003EA8"/>
                </a:solidFill>
                <a:latin typeface="Muli Bold"/>
              </a:rPr>
              <a:t>LS+</a:t>
            </a:r>
          </a:p>
        </p:txBody>
      </p:sp>
      <p:sp>
        <p:nvSpPr>
          <p:cNvPr name="TextBox 12" id="12"/>
          <p:cNvSpPr txBox="true"/>
          <p:nvPr/>
        </p:nvSpPr>
        <p:spPr>
          <a:xfrm rot="0">
            <a:off x="6849870" y="6885863"/>
            <a:ext cx="4516020" cy="504825"/>
          </a:xfrm>
          <a:prstGeom prst="rect">
            <a:avLst/>
          </a:prstGeom>
        </p:spPr>
        <p:txBody>
          <a:bodyPr anchor="t" rtlCol="false" tIns="0" lIns="0" bIns="0" rIns="0">
            <a:spAutoFit/>
          </a:bodyPr>
          <a:lstStyle/>
          <a:p>
            <a:pPr algn="ctr">
              <a:lnSpc>
                <a:spcPts val="4080"/>
              </a:lnSpc>
            </a:pPr>
            <a:r>
              <a:rPr lang="en-US" sz="3400">
                <a:solidFill>
                  <a:srgbClr val="003EA8"/>
                </a:solidFill>
                <a:latin typeface="Muli Bold"/>
              </a:rPr>
              <a:t>MULTIPASSLINEAR</a:t>
            </a:r>
          </a:p>
        </p:txBody>
      </p:sp>
      <p:sp>
        <p:nvSpPr>
          <p:cNvPr name="TextBox 13" id="13"/>
          <p:cNvSpPr txBox="true"/>
          <p:nvPr/>
        </p:nvSpPr>
        <p:spPr>
          <a:xfrm rot="0">
            <a:off x="11700469" y="6885863"/>
            <a:ext cx="5235307" cy="504825"/>
          </a:xfrm>
          <a:prstGeom prst="rect">
            <a:avLst/>
          </a:prstGeom>
        </p:spPr>
        <p:txBody>
          <a:bodyPr anchor="t" rtlCol="false" tIns="0" lIns="0" bIns="0" rIns="0">
            <a:spAutoFit/>
          </a:bodyPr>
          <a:lstStyle/>
          <a:p>
            <a:pPr>
              <a:lnSpc>
                <a:spcPts val="4080"/>
              </a:lnSpc>
            </a:pPr>
            <a:r>
              <a:rPr lang="en-US" sz="3400">
                <a:solidFill>
                  <a:srgbClr val="003EA8"/>
                </a:solidFill>
                <a:latin typeface="Muli Bold"/>
              </a:rPr>
              <a:t>INTERPOLATEDGREEDY</a:t>
            </a:r>
          </a:p>
        </p:txBody>
      </p:sp>
      <p:sp>
        <p:nvSpPr>
          <p:cNvPr name="Freeform 14" id="14"/>
          <p:cNvSpPr/>
          <p:nvPr/>
        </p:nvSpPr>
        <p:spPr>
          <a:xfrm flipH="true" flipV="false" rot="0">
            <a:off x="15484919" y="8123782"/>
            <a:ext cx="4585506" cy="1625770"/>
          </a:xfrm>
          <a:custGeom>
            <a:avLst/>
            <a:gdLst/>
            <a:ahLst/>
            <a:cxnLst/>
            <a:rect r="r" b="b" t="t" l="l"/>
            <a:pathLst>
              <a:path h="1625770" w="4585506">
                <a:moveTo>
                  <a:pt x="4585506" y="0"/>
                </a:moveTo>
                <a:lnTo>
                  <a:pt x="0" y="0"/>
                </a:lnTo>
                <a:lnTo>
                  <a:pt x="0" y="1625770"/>
                </a:lnTo>
                <a:lnTo>
                  <a:pt x="4585506" y="1625770"/>
                </a:lnTo>
                <a:lnTo>
                  <a:pt x="458550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782425" y="8123782"/>
            <a:ext cx="4585506" cy="1625770"/>
          </a:xfrm>
          <a:custGeom>
            <a:avLst/>
            <a:gdLst/>
            <a:ahLst/>
            <a:cxnLst/>
            <a:rect r="r" b="b" t="t" l="l"/>
            <a:pathLst>
              <a:path h="1625770" w="4585506">
                <a:moveTo>
                  <a:pt x="0" y="0"/>
                </a:moveTo>
                <a:lnTo>
                  <a:pt x="4585506" y="0"/>
                </a:lnTo>
                <a:lnTo>
                  <a:pt x="4585506" y="1625770"/>
                </a:lnTo>
                <a:lnTo>
                  <a:pt x="0" y="1625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641794">
            <a:off x="8923192" y="-178822"/>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859375" y="-267806"/>
            <a:ext cx="593949" cy="10899628"/>
            <a:chOff x="0" y="0"/>
            <a:chExt cx="156431" cy="2870684"/>
          </a:xfrm>
        </p:grpSpPr>
        <p:sp>
          <p:nvSpPr>
            <p:cNvPr name="Freeform 3" id="3"/>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003EA8"/>
            </a:solidFill>
          </p:spPr>
        </p:sp>
        <p:sp>
          <p:nvSpPr>
            <p:cNvPr name="TextBox 4" id="4"/>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grpSp>
        <p:nvGrpSpPr>
          <p:cNvPr name="Group 5" id="5"/>
          <p:cNvGrpSpPr/>
          <p:nvPr/>
        </p:nvGrpSpPr>
        <p:grpSpPr>
          <a:xfrm rot="0">
            <a:off x="966572" y="1717239"/>
            <a:ext cx="568616" cy="56861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sp>
        <p:nvSpPr>
          <p:cNvPr name="TextBox 8" id="8"/>
          <p:cNvSpPr txBox="true"/>
          <p:nvPr/>
        </p:nvSpPr>
        <p:spPr>
          <a:xfrm rot="0">
            <a:off x="3454559" y="3748694"/>
            <a:ext cx="5007892" cy="2543175"/>
          </a:xfrm>
          <a:prstGeom prst="rect">
            <a:avLst/>
          </a:prstGeom>
        </p:spPr>
        <p:txBody>
          <a:bodyPr anchor="t" rtlCol="false" tIns="0" lIns="0" bIns="0" rIns="0">
            <a:spAutoFit/>
          </a:bodyPr>
          <a:lstStyle/>
          <a:p>
            <a:pPr>
              <a:lnSpc>
                <a:spcPts val="9900"/>
              </a:lnSpc>
            </a:pPr>
            <a:r>
              <a:rPr lang="en-US" sz="9000">
                <a:solidFill>
                  <a:srgbClr val="040404"/>
                </a:solidFill>
                <a:latin typeface="Garet ExtraBold"/>
              </a:rPr>
              <a:t>LINEAR UNCMA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663519" y="1674841"/>
            <a:ext cx="7165219" cy="962025"/>
          </a:xfrm>
          <a:prstGeom prst="rect">
            <a:avLst/>
          </a:prstGeom>
        </p:spPr>
        <p:txBody>
          <a:bodyPr anchor="t" rtlCol="false" tIns="0" lIns="0" bIns="0" rIns="0">
            <a:spAutoFit/>
          </a:bodyPr>
          <a:lstStyle/>
          <a:p>
            <a:pPr>
              <a:lnSpc>
                <a:spcPts val="7559"/>
              </a:lnSpc>
            </a:pPr>
            <a:r>
              <a:rPr lang="en-US" sz="6299">
                <a:solidFill>
                  <a:srgbClr val="003EA8"/>
                </a:solidFill>
                <a:latin typeface="Josefin Sans Bold"/>
              </a:rPr>
              <a:t>LINEARUNCMA</a:t>
            </a:r>
          </a:p>
        </p:txBody>
      </p:sp>
      <p:sp>
        <p:nvSpPr>
          <p:cNvPr name="TextBox 3" id="3"/>
          <p:cNvSpPr txBox="true"/>
          <p:nvPr/>
        </p:nvSpPr>
        <p:spPr>
          <a:xfrm rot="0">
            <a:off x="9663519" y="4339114"/>
            <a:ext cx="6688765" cy="1513523"/>
          </a:xfrm>
          <a:prstGeom prst="rect">
            <a:avLst/>
          </a:prstGeom>
        </p:spPr>
        <p:txBody>
          <a:bodyPr anchor="t" rtlCol="false" tIns="0" lIns="0" bIns="0" rIns="0">
            <a:spAutoFit/>
          </a:bodyPr>
          <a:lstStyle/>
          <a:p>
            <a:pPr algn="just">
              <a:lnSpc>
                <a:spcPts val="3052"/>
              </a:lnSpc>
            </a:pPr>
            <a:r>
              <a:rPr lang="en-US" sz="1849" spc="221">
                <a:solidFill>
                  <a:srgbClr val="003EA8"/>
                </a:solidFill>
                <a:latin typeface="Josefin Sans"/>
              </a:rPr>
              <a:t>LINEARUNCMAX LÀ MỘT THUẬT TOÁN CÓ ĐỘ PHỨC TẠP THỜI GIAN TUYẾN TÍNH THEO SỐ LƯỢNG PHẦN TỬ ĐẦU VÀO CHO BÀI TOÁN UNCMAX (UNCONSTRAINED MAXIMIZATION).</a:t>
            </a:r>
          </a:p>
        </p:txBody>
      </p:sp>
      <p:sp>
        <p:nvSpPr>
          <p:cNvPr name="Freeform 4" id="4"/>
          <p:cNvSpPr/>
          <p:nvPr/>
        </p:nvSpPr>
        <p:spPr>
          <a:xfrm flipH="false" flipV="false" rot="0">
            <a:off x="1309758" y="1684366"/>
            <a:ext cx="3874545" cy="5122596"/>
          </a:xfrm>
          <a:custGeom>
            <a:avLst/>
            <a:gdLst/>
            <a:ahLst/>
            <a:cxnLst/>
            <a:rect r="r" b="b" t="t" l="l"/>
            <a:pathLst>
              <a:path h="5122596" w="3874545">
                <a:moveTo>
                  <a:pt x="0" y="0"/>
                </a:moveTo>
                <a:lnTo>
                  <a:pt x="3874546" y="0"/>
                </a:lnTo>
                <a:lnTo>
                  <a:pt x="3874546" y="5122596"/>
                </a:lnTo>
                <a:lnTo>
                  <a:pt x="0" y="5122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80976" y="2475095"/>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495732" y="3214319"/>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grpSp>
        <p:nvGrpSpPr>
          <p:cNvPr name="Group 3" id="3"/>
          <p:cNvGrpSpPr/>
          <p:nvPr/>
        </p:nvGrpSpPr>
        <p:grpSpPr>
          <a:xfrm rot="0">
            <a:off x="1219294" y="2732967"/>
            <a:ext cx="15795020" cy="7086771"/>
            <a:chOff x="0" y="0"/>
            <a:chExt cx="5762066" cy="2585273"/>
          </a:xfrm>
        </p:grpSpPr>
        <p:sp>
          <p:nvSpPr>
            <p:cNvPr name="Freeform 4" id="4"/>
            <p:cNvSpPr/>
            <p:nvPr/>
          </p:nvSpPr>
          <p:spPr>
            <a:xfrm flipH="false" flipV="false" rot="0">
              <a:off x="0" y="0"/>
              <a:ext cx="5762066" cy="2585273"/>
            </a:xfrm>
            <a:custGeom>
              <a:avLst/>
              <a:gdLst/>
              <a:ahLst/>
              <a:cxnLst/>
              <a:rect r="r" b="b" t="t" l="l"/>
              <a:pathLst>
                <a:path h="2585273" w="5762066">
                  <a:moveTo>
                    <a:pt x="0" y="0"/>
                  </a:moveTo>
                  <a:lnTo>
                    <a:pt x="5762066" y="0"/>
                  </a:lnTo>
                  <a:lnTo>
                    <a:pt x="5762066" y="2585273"/>
                  </a:lnTo>
                  <a:lnTo>
                    <a:pt x="0" y="2585273"/>
                  </a:lnTo>
                  <a:close/>
                </a:path>
              </a:pathLst>
            </a:custGeom>
            <a:solidFill>
              <a:srgbClr val="FFFFFF"/>
            </a:solidFill>
          </p:spPr>
        </p:sp>
      </p:grpSp>
      <p:grpSp>
        <p:nvGrpSpPr>
          <p:cNvPr name="Group 5" id="5"/>
          <p:cNvGrpSpPr/>
          <p:nvPr/>
        </p:nvGrpSpPr>
        <p:grpSpPr>
          <a:xfrm rot="0">
            <a:off x="1219294" y="461199"/>
            <a:ext cx="15795020" cy="1641031"/>
            <a:chOff x="0" y="0"/>
            <a:chExt cx="5762066" cy="598652"/>
          </a:xfrm>
        </p:grpSpPr>
        <p:sp>
          <p:nvSpPr>
            <p:cNvPr name="Freeform 6" id="6"/>
            <p:cNvSpPr/>
            <p:nvPr/>
          </p:nvSpPr>
          <p:spPr>
            <a:xfrm flipH="false" flipV="false" rot="0">
              <a:off x="0" y="0"/>
              <a:ext cx="5762066" cy="598652"/>
            </a:xfrm>
            <a:custGeom>
              <a:avLst/>
              <a:gdLst/>
              <a:ahLst/>
              <a:cxnLst/>
              <a:rect r="r" b="b" t="t" l="l"/>
              <a:pathLst>
                <a:path h="598652" w="5762066">
                  <a:moveTo>
                    <a:pt x="0" y="0"/>
                  </a:moveTo>
                  <a:lnTo>
                    <a:pt x="5762066" y="0"/>
                  </a:lnTo>
                  <a:lnTo>
                    <a:pt x="5762066" y="598652"/>
                  </a:lnTo>
                  <a:lnTo>
                    <a:pt x="0" y="598652"/>
                  </a:lnTo>
                  <a:close/>
                </a:path>
              </a:pathLst>
            </a:custGeom>
            <a:solidFill>
              <a:srgbClr val="FFFFFF"/>
            </a:solidFill>
          </p:spPr>
        </p:sp>
      </p:grpSp>
      <p:sp>
        <p:nvSpPr>
          <p:cNvPr name="Freeform 7" id="7"/>
          <p:cNvSpPr/>
          <p:nvPr/>
        </p:nvSpPr>
        <p:spPr>
          <a:xfrm flipH="true" flipV="false" rot="0">
            <a:off x="14972495" y="7296334"/>
            <a:ext cx="5533751" cy="1961966"/>
          </a:xfrm>
          <a:custGeom>
            <a:avLst/>
            <a:gdLst/>
            <a:ahLst/>
            <a:cxnLst/>
            <a:rect r="r" b="b" t="t" l="l"/>
            <a:pathLst>
              <a:path h="1961966" w="5533751">
                <a:moveTo>
                  <a:pt x="5533751" y="0"/>
                </a:moveTo>
                <a:lnTo>
                  <a:pt x="0" y="0"/>
                </a:lnTo>
                <a:lnTo>
                  <a:pt x="0" y="1961966"/>
                </a:lnTo>
                <a:lnTo>
                  <a:pt x="5533751" y="1961966"/>
                </a:lnTo>
                <a:lnTo>
                  <a:pt x="553375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18246" y="7296334"/>
            <a:ext cx="5533751" cy="1961966"/>
          </a:xfrm>
          <a:custGeom>
            <a:avLst/>
            <a:gdLst/>
            <a:ahLst/>
            <a:cxnLst/>
            <a:rect r="r" b="b" t="t" l="l"/>
            <a:pathLst>
              <a:path h="1961966" w="5533751">
                <a:moveTo>
                  <a:pt x="0" y="0"/>
                </a:moveTo>
                <a:lnTo>
                  <a:pt x="5533751" y="0"/>
                </a:lnTo>
                <a:lnTo>
                  <a:pt x="5533751" y="1961966"/>
                </a:lnTo>
                <a:lnTo>
                  <a:pt x="0" y="196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93505" y="3742304"/>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09650" y="1281714"/>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80379" y="3305269"/>
            <a:ext cx="11272849" cy="5387025"/>
          </a:xfrm>
          <a:custGeom>
            <a:avLst/>
            <a:gdLst/>
            <a:ahLst/>
            <a:cxnLst/>
            <a:rect r="r" b="b" t="t" l="l"/>
            <a:pathLst>
              <a:path h="5387025" w="11272849">
                <a:moveTo>
                  <a:pt x="0" y="0"/>
                </a:moveTo>
                <a:lnTo>
                  <a:pt x="11272849" y="0"/>
                </a:lnTo>
                <a:lnTo>
                  <a:pt x="11272849" y="5387025"/>
                </a:lnTo>
                <a:lnTo>
                  <a:pt x="0" y="5387025"/>
                </a:lnTo>
                <a:lnTo>
                  <a:pt x="0" y="0"/>
                </a:lnTo>
                <a:close/>
              </a:path>
            </a:pathLst>
          </a:custGeom>
          <a:blipFill>
            <a:blip r:embed="rId8"/>
            <a:stretch>
              <a:fillRect l="0" t="0" r="0" b="0"/>
            </a:stretch>
          </a:blipFill>
        </p:spPr>
      </p:sp>
      <p:sp>
        <p:nvSpPr>
          <p:cNvPr name="TextBox 12" id="12"/>
          <p:cNvSpPr txBox="true"/>
          <p:nvPr/>
        </p:nvSpPr>
        <p:spPr>
          <a:xfrm rot="0">
            <a:off x="2197855" y="692044"/>
            <a:ext cx="13892290" cy="914400"/>
          </a:xfrm>
          <a:prstGeom prst="rect">
            <a:avLst/>
          </a:prstGeom>
        </p:spPr>
        <p:txBody>
          <a:bodyPr anchor="t" rtlCol="false" tIns="0" lIns="0" bIns="0" rIns="0">
            <a:spAutoFit/>
          </a:bodyPr>
          <a:lstStyle/>
          <a:p>
            <a:pPr algn="ctr">
              <a:lnSpc>
                <a:spcPts val="7424"/>
              </a:lnSpc>
            </a:pPr>
            <a:r>
              <a:rPr lang="en-US" sz="5499">
                <a:solidFill>
                  <a:srgbClr val="003EA8"/>
                </a:solidFill>
                <a:latin typeface="Muli Bold"/>
              </a:rPr>
              <a:t>LINEARUNCMA</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4651"/>
            </a:solidFill>
            <a:prstDash val="solid"/>
            <a:headEnd type="none" len="sm" w="sm"/>
            <a:tailEnd type="none" len="sm" w="sm"/>
          </a:ln>
        </p:spPr>
      </p:sp>
      <p:sp>
        <p:nvSpPr>
          <p:cNvPr name="TextBox 3" id="3"/>
          <p:cNvSpPr txBox="true"/>
          <p:nvPr/>
        </p:nvSpPr>
        <p:spPr>
          <a:xfrm rot="0">
            <a:off x="1028409" y="6493377"/>
            <a:ext cx="3364925" cy="1076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3EA8"/>
                </a:solidFill>
                <a:latin typeface="Muli Bold"/>
              </a:rPr>
              <a:t>Giới thiệu bài toán</a:t>
            </a:r>
          </a:p>
        </p:txBody>
      </p:sp>
      <p:sp>
        <p:nvSpPr>
          <p:cNvPr name="TextBox 4" id="4"/>
          <p:cNvSpPr txBox="true"/>
          <p:nvPr/>
        </p:nvSpPr>
        <p:spPr>
          <a:xfrm rot="0">
            <a:off x="5316967" y="6493377"/>
            <a:ext cx="3364925" cy="1076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3EA8"/>
                </a:solidFill>
                <a:latin typeface="Muli Bold"/>
              </a:rPr>
              <a:t>Bối cảnh có liên quan </a:t>
            </a:r>
          </a:p>
        </p:txBody>
      </p:sp>
      <p:sp>
        <p:nvSpPr>
          <p:cNvPr name="TextBox 5" id="5"/>
          <p:cNvSpPr txBox="true"/>
          <p:nvPr/>
        </p:nvSpPr>
        <p:spPr>
          <a:xfrm rot="0">
            <a:off x="13894375" y="6493377"/>
            <a:ext cx="3364925" cy="1076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3EA8"/>
                </a:solidFill>
                <a:latin typeface="Muli Bold"/>
              </a:rPr>
              <a:t>Đánh giá và thực nghiệm</a:t>
            </a:r>
          </a:p>
        </p:txBody>
      </p:sp>
      <p:sp>
        <p:nvSpPr>
          <p:cNvPr name="TextBox 6" id="6"/>
          <p:cNvSpPr txBox="true"/>
          <p:nvPr/>
        </p:nvSpPr>
        <p:spPr>
          <a:xfrm rot="0">
            <a:off x="9605817" y="6493377"/>
            <a:ext cx="3364925" cy="1076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3EA8"/>
                </a:solidFill>
                <a:latin typeface="Muli Bold"/>
              </a:rPr>
              <a:t>Các thuật toán đề xuất</a:t>
            </a:r>
          </a:p>
        </p:txBody>
      </p:sp>
      <p:sp>
        <p:nvSpPr>
          <p:cNvPr name="TextBox 7" id="7"/>
          <p:cNvSpPr txBox="true"/>
          <p:nvPr/>
        </p:nvSpPr>
        <p:spPr>
          <a:xfrm rot="0">
            <a:off x="1028700" y="1038225"/>
            <a:ext cx="5699080" cy="127635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Muli Bold"/>
              </a:rPr>
              <a:t>Nội dung</a:t>
            </a:r>
          </a:p>
        </p:txBody>
      </p:sp>
      <p:grpSp>
        <p:nvGrpSpPr>
          <p:cNvPr name="Group 8" id="8"/>
          <p:cNvGrpSpPr/>
          <p:nvPr/>
        </p:nvGrpSpPr>
        <p:grpSpPr>
          <a:xfrm rot="0">
            <a:off x="1031805" y="8198352"/>
            <a:ext cx="380203" cy="32925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3EA8"/>
            </a:solidFill>
          </p:spPr>
        </p:sp>
      </p:grpSp>
      <p:grpSp>
        <p:nvGrpSpPr>
          <p:cNvPr name="Group 10" id="10"/>
          <p:cNvGrpSpPr/>
          <p:nvPr/>
        </p:nvGrpSpPr>
        <p:grpSpPr>
          <a:xfrm rot="0">
            <a:off x="5317258" y="8198352"/>
            <a:ext cx="380203" cy="329258"/>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3EA8"/>
            </a:solidFill>
          </p:spPr>
        </p:sp>
      </p:grpSp>
      <p:grpSp>
        <p:nvGrpSpPr>
          <p:cNvPr name="Group 12" id="12"/>
          <p:cNvGrpSpPr/>
          <p:nvPr/>
        </p:nvGrpSpPr>
        <p:grpSpPr>
          <a:xfrm rot="0">
            <a:off x="9605817" y="8217402"/>
            <a:ext cx="380203" cy="329258"/>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3EA8"/>
            </a:solidFill>
          </p:spPr>
        </p:sp>
      </p:grpSp>
      <p:grpSp>
        <p:nvGrpSpPr>
          <p:cNvPr name="Group 14" id="14"/>
          <p:cNvGrpSpPr/>
          <p:nvPr/>
        </p:nvGrpSpPr>
        <p:grpSpPr>
          <a:xfrm rot="0">
            <a:off x="13894375" y="8198352"/>
            <a:ext cx="380203" cy="329258"/>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3EA8"/>
            </a:solidFill>
          </p:spPr>
        </p:sp>
      </p:grpSp>
      <p:grpSp>
        <p:nvGrpSpPr>
          <p:cNvPr name="Group 16" id="16"/>
          <p:cNvGrpSpPr/>
          <p:nvPr/>
        </p:nvGrpSpPr>
        <p:grpSpPr>
          <a:xfrm rot="0">
            <a:off x="16799111" y="2687862"/>
            <a:ext cx="2977778" cy="2578770"/>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3EA8"/>
            </a:solidFill>
          </p:spPr>
        </p:sp>
      </p:grpSp>
      <p:grpSp>
        <p:nvGrpSpPr>
          <p:cNvPr name="Group 18" id="18"/>
          <p:cNvGrpSpPr/>
          <p:nvPr/>
        </p:nvGrpSpPr>
        <p:grpSpPr>
          <a:xfrm rot="0">
            <a:off x="13660090" y="-135282"/>
            <a:ext cx="4201515" cy="3638531"/>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C3879"/>
            </a:solidFill>
          </p:spPr>
        </p:sp>
      </p:grpSp>
      <p:grpSp>
        <p:nvGrpSpPr>
          <p:cNvPr name="Group 20" id="20"/>
          <p:cNvGrpSpPr/>
          <p:nvPr/>
        </p:nvGrpSpPr>
        <p:grpSpPr>
          <a:xfrm rot="0">
            <a:off x="13243939" y="-956153"/>
            <a:ext cx="2481390" cy="2148895"/>
            <a:chOff x="0" y="0"/>
            <a:chExt cx="3619627" cy="3134614"/>
          </a:xfrm>
        </p:grpSpPr>
        <p:sp>
          <p:nvSpPr>
            <p:cNvPr name="Freeform 21" id="2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B82"/>
            </a:solidFill>
          </p:spPr>
        </p:sp>
      </p:gr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859375" y="-267806"/>
            <a:ext cx="593949" cy="10899628"/>
            <a:chOff x="0" y="0"/>
            <a:chExt cx="156431" cy="2870684"/>
          </a:xfrm>
        </p:grpSpPr>
        <p:sp>
          <p:nvSpPr>
            <p:cNvPr name="Freeform 3" id="3"/>
            <p:cNvSpPr/>
            <p:nvPr/>
          </p:nvSpPr>
          <p:spPr>
            <a:xfrm flipH="false" flipV="false" rot="0">
              <a:off x="0" y="0"/>
              <a:ext cx="156431" cy="2870684"/>
            </a:xfrm>
            <a:custGeom>
              <a:avLst/>
              <a:gdLst/>
              <a:ahLst/>
              <a:cxnLst/>
              <a:rect r="r" b="b" t="t" l="l"/>
              <a:pathLst>
                <a:path h="2870684" w="156431">
                  <a:moveTo>
                    <a:pt x="0" y="0"/>
                  </a:moveTo>
                  <a:lnTo>
                    <a:pt x="156431" y="0"/>
                  </a:lnTo>
                  <a:lnTo>
                    <a:pt x="156431" y="2870684"/>
                  </a:lnTo>
                  <a:lnTo>
                    <a:pt x="0" y="2870684"/>
                  </a:lnTo>
                  <a:close/>
                </a:path>
              </a:pathLst>
            </a:custGeom>
            <a:solidFill>
              <a:srgbClr val="003EA8"/>
            </a:solidFill>
          </p:spPr>
        </p:sp>
        <p:sp>
          <p:nvSpPr>
            <p:cNvPr name="TextBox 4" id="4"/>
            <p:cNvSpPr txBox="true"/>
            <p:nvPr/>
          </p:nvSpPr>
          <p:spPr>
            <a:xfrm>
              <a:off x="0" y="-47625"/>
              <a:ext cx="156431" cy="2918309"/>
            </a:xfrm>
            <a:prstGeom prst="rect">
              <a:avLst/>
            </a:prstGeom>
          </p:spPr>
          <p:txBody>
            <a:bodyPr anchor="ctr" rtlCol="false" tIns="50800" lIns="50800" bIns="50800" rIns="50800"/>
            <a:lstStyle/>
            <a:p>
              <a:pPr algn="ctr">
                <a:lnSpc>
                  <a:spcPts val="3336"/>
                </a:lnSpc>
              </a:pPr>
            </a:p>
          </p:txBody>
        </p:sp>
      </p:grpSp>
      <p:grpSp>
        <p:nvGrpSpPr>
          <p:cNvPr name="Group 5" id="5"/>
          <p:cNvGrpSpPr/>
          <p:nvPr/>
        </p:nvGrpSpPr>
        <p:grpSpPr>
          <a:xfrm rot="0">
            <a:off x="1204335" y="8165925"/>
            <a:ext cx="568616" cy="56861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EA8"/>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336"/>
                </a:lnSpc>
              </a:pPr>
            </a:p>
          </p:txBody>
        </p:sp>
      </p:grpSp>
      <p:grpSp>
        <p:nvGrpSpPr>
          <p:cNvPr name="Group 8" id="8"/>
          <p:cNvGrpSpPr>
            <a:grpSpLocks noChangeAspect="true"/>
          </p:cNvGrpSpPr>
          <p:nvPr/>
        </p:nvGrpSpPr>
        <p:grpSpPr>
          <a:xfrm rot="0">
            <a:off x="1028700" y="2001547"/>
            <a:ext cx="6283906" cy="6283906"/>
            <a:chOff x="0" y="0"/>
            <a:chExt cx="6350000" cy="6350000"/>
          </a:xfrm>
        </p:grpSpPr>
        <p:sp>
          <p:nvSpPr>
            <p:cNvPr name="Freeform 9" id="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3EA8"/>
            </a:solidFill>
            <a:ln w="12700">
              <a:solidFill>
                <a:srgbClr val="000000"/>
              </a:solidFill>
            </a:ln>
          </p:spPr>
        </p:sp>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003EA8"/>
            </a:solidFill>
          </p:spPr>
        </p:sp>
      </p:grpSp>
      <p:sp>
        <p:nvSpPr>
          <p:cNvPr name="TextBox 11" id="11"/>
          <p:cNvSpPr txBox="true"/>
          <p:nvPr/>
        </p:nvSpPr>
        <p:spPr>
          <a:xfrm rot="0">
            <a:off x="8534818" y="2087272"/>
            <a:ext cx="8724482" cy="1285875"/>
          </a:xfrm>
          <a:prstGeom prst="rect">
            <a:avLst/>
          </a:prstGeom>
        </p:spPr>
        <p:txBody>
          <a:bodyPr anchor="t" rtlCol="false" tIns="0" lIns="0" bIns="0" rIns="0">
            <a:spAutoFit/>
          </a:bodyPr>
          <a:lstStyle/>
          <a:p>
            <a:pPr algn="r">
              <a:lnSpc>
                <a:spcPts val="9900"/>
              </a:lnSpc>
            </a:pPr>
            <a:r>
              <a:rPr lang="en-US" sz="9000">
                <a:solidFill>
                  <a:srgbClr val="040404"/>
                </a:solidFill>
                <a:latin typeface="Garet ExtraBold"/>
              </a:rPr>
              <a:t>LINEARCARD </a:t>
            </a:r>
          </a:p>
        </p:txBody>
      </p:sp>
      <p:sp>
        <p:nvSpPr>
          <p:cNvPr name="TextBox 12" id="12"/>
          <p:cNvSpPr txBox="true"/>
          <p:nvPr/>
        </p:nvSpPr>
        <p:spPr>
          <a:xfrm rot="0">
            <a:off x="8915681" y="3408453"/>
            <a:ext cx="8343619" cy="3423286"/>
          </a:xfrm>
          <a:prstGeom prst="rect">
            <a:avLst/>
          </a:prstGeom>
        </p:spPr>
        <p:txBody>
          <a:bodyPr anchor="t" rtlCol="false" tIns="0" lIns="0" bIns="0" rIns="0">
            <a:spAutoFit/>
          </a:bodyPr>
          <a:lstStyle/>
          <a:p>
            <a:pPr algn="just">
              <a:lnSpc>
                <a:spcPts val="3959"/>
              </a:lnSpc>
            </a:pPr>
            <a:r>
              <a:rPr lang="en-US" sz="2199" spc="87">
                <a:solidFill>
                  <a:srgbClr val="040404"/>
                </a:solidFill>
                <a:latin typeface="Montserrat Semi-Bold"/>
              </a:rPr>
              <a:t>Thuật toán LINEARCARD cho bài toán SMCC (Submodular Maximization with a Cardinality Constraint) với tỉ lệ xấp xỉ là (2b + 4)(1 + 1/b), trong đó b là một tham số dương. Thuật toán này là một thuật toán tuyến tính, có độ phức tạp thời gian tuyến tính dựa trên số lượng phần tử đầu vào và đảm bảo một tỷ lệ xấp xỉ cố định.</a:t>
            </a:r>
          </a:p>
        </p:txBody>
      </p:sp>
      <p:sp>
        <p:nvSpPr>
          <p:cNvPr name="TextBox 13" id="13"/>
          <p:cNvSpPr txBox="true"/>
          <p:nvPr/>
        </p:nvSpPr>
        <p:spPr>
          <a:xfrm rot="0">
            <a:off x="8915681" y="7208537"/>
            <a:ext cx="8343619" cy="451486"/>
          </a:xfrm>
          <a:prstGeom prst="rect">
            <a:avLst/>
          </a:prstGeom>
        </p:spPr>
        <p:txBody>
          <a:bodyPr anchor="t" rtlCol="false" tIns="0" lIns="0" bIns="0" rIns="0">
            <a:spAutoFit/>
          </a:bodyPr>
          <a:lstStyle/>
          <a:p>
            <a:pPr algn="just" marL="474978" indent="-237489" lvl="1">
              <a:lnSpc>
                <a:spcPts val="3959"/>
              </a:lnSpc>
              <a:buFont typeface="Arial"/>
              <a:buChar char="•"/>
            </a:pPr>
            <a:r>
              <a:rPr lang="en-US" sz="2199" spc="87">
                <a:solidFill>
                  <a:srgbClr val="040404"/>
                </a:solidFill>
                <a:latin typeface="Montserrat Bold"/>
              </a:rPr>
              <a:t>Độ phức tạp thời gian: 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grpSp>
        <p:nvGrpSpPr>
          <p:cNvPr name="Group 3" id="3"/>
          <p:cNvGrpSpPr/>
          <p:nvPr/>
        </p:nvGrpSpPr>
        <p:grpSpPr>
          <a:xfrm rot="0">
            <a:off x="1219294" y="2732967"/>
            <a:ext cx="15795020" cy="7086771"/>
            <a:chOff x="0" y="0"/>
            <a:chExt cx="5762066" cy="2585273"/>
          </a:xfrm>
        </p:grpSpPr>
        <p:sp>
          <p:nvSpPr>
            <p:cNvPr name="Freeform 4" id="4"/>
            <p:cNvSpPr/>
            <p:nvPr/>
          </p:nvSpPr>
          <p:spPr>
            <a:xfrm flipH="false" flipV="false" rot="0">
              <a:off x="0" y="0"/>
              <a:ext cx="5762066" cy="2585273"/>
            </a:xfrm>
            <a:custGeom>
              <a:avLst/>
              <a:gdLst/>
              <a:ahLst/>
              <a:cxnLst/>
              <a:rect r="r" b="b" t="t" l="l"/>
              <a:pathLst>
                <a:path h="2585273" w="5762066">
                  <a:moveTo>
                    <a:pt x="0" y="0"/>
                  </a:moveTo>
                  <a:lnTo>
                    <a:pt x="5762066" y="0"/>
                  </a:lnTo>
                  <a:lnTo>
                    <a:pt x="5762066" y="2585273"/>
                  </a:lnTo>
                  <a:lnTo>
                    <a:pt x="0" y="2585273"/>
                  </a:lnTo>
                  <a:close/>
                </a:path>
              </a:pathLst>
            </a:custGeom>
            <a:solidFill>
              <a:srgbClr val="FFFFFF"/>
            </a:solidFill>
          </p:spPr>
        </p:sp>
      </p:grpSp>
      <p:grpSp>
        <p:nvGrpSpPr>
          <p:cNvPr name="Group 5" id="5"/>
          <p:cNvGrpSpPr/>
          <p:nvPr/>
        </p:nvGrpSpPr>
        <p:grpSpPr>
          <a:xfrm rot="0">
            <a:off x="1219294" y="461199"/>
            <a:ext cx="15795020" cy="1641031"/>
            <a:chOff x="0" y="0"/>
            <a:chExt cx="5762066" cy="598652"/>
          </a:xfrm>
        </p:grpSpPr>
        <p:sp>
          <p:nvSpPr>
            <p:cNvPr name="Freeform 6" id="6"/>
            <p:cNvSpPr/>
            <p:nvPr/>
          </p:nvSpPr>
          <p:spPr>
            <a:xfrm flipH="false" flipV="false" rot="0">
              <a:off x="0" y="0"/>
              <a:ext cx="5762066" cy="598652"/>
            </a:xfrm>
            <a:custGeom>
              <a:avLst/>
              <a:gdLst/>
              <a:ahLst/>
              <a:cxnLst/>
              <a:rect r="r" b="b" t="t" l="l"/>
              <a:pathLst>
                <a:path h="598652" w="5762066">
                  <a:moveTo>
                    <a:pt x="0" y="0"/>
                  </a:moveTo>
                  <a:lnTo>
                    <a:pt x="5762066" y="0"/>
                  </a:lnTo>
                  <a:lnTo>
                    <a:pt x="5762066" y="598652"/>
                  </a:lnTo>
                  <a:lnTo>
                    <a:pt x="0" y="598652"/>
                  </a:lnTo>
                  <a:close/>
                </a:path>
              </a:pathLst>
            </a:custGeom>
            <a:solidFill>
              <a:srgbClr val="FFFFFF"/>
            </a:solidFill>
          </p:spPr>
        </p:sp>
      </p:grpSp>
      <p:sp>
        <p:nvSpPr>
          <p:cNvPr name="Freeform 7" id="7"/>
          <p:cNvSpPr/>
          <p:nvPr/>
        </p:nvSpPr>
        <p:spPr>
          <a:xfrm flipH="true" flipV="false" rot="0">
            <a:off x="14972495" y="7296334"/>
            <a:ext cx="5533751" cy="1961966"/>
          </a:xfrm>
          <a:custGeom>
            <a:avLst/>
            <a:gdLst/>
            <a:ahLst/>
            <a:cxnLst/>
            <a:rect r="r" b="b" t="t" l="l"/>
            <a:pathLst>
              <a:path h="1961966" w="5533751">
                <a:moveTo>
                  <a:pt x="5533751" y="0"/>
                </a:moveTo>
                <a:lnTo>
                  <a:pt x="0" y="0"/>
                </a:lnTo>
                <a:lnTo>
                  <a:pt x="0" y="1961966"/>
                </a:lnTo>
                <a:lnTo>
                  <a:pt x="5533751" y="1961966"/>
                </a:lnTo>
                <a:lnTo>
                  <a:pt x="553375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18246" y="7296334"/>
            <a:ext cx="5533751" cy="1961966"/>
          </a:xfrm>
          <a:custGeom>
            <a:avLst/>
            <a:gdLst/>
            <a:ahLst/>
            <a:cxnLst/>
            <a:rect r="r" b="b" t="t" l="l"/>
            <a:pathLst>
              <a:path h="1961966" w="5533751">
                <a:moveTo>
                  <a:pt x="0" y="0"/>
                </a:moveTo>
                <a:lnTo>
                  <a:pt x="5533751" y="0"/>
                </a:lnTo>
                <a:lnTo>
                  <a:pt x="5533751" y="1961966"/>
                </a:lnTo>
                <a:lnTo>
                  <a:pt x="0" y="196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93505" y="3742304"/>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09650" y="1281714"/>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74602" y="3099702"/>
            <a:ext cx="11338796" cy="5906787"/>
          </a:xfrm>
          <a:custGeom>
            <a:avLst/>
            <a:gdLst/>
            <a:ahLst/>
            <a:cxnLst/>
            <a:rect r="r" b="b" t="t" l="l"/>
            <a:pathLst>
              <a:path h="5906787" w="11338796">
                <a:moveTo>
                  <a:pt x="0" y="0"/>
                </a:moveTo>
                <a:lnTo>
                  <a:pt x="11338796" y="0"/>
                </a:lnTo>
                <a:lnTo>
                  <a:pt x="11338796" y="5906786"/>
                </a:lnTo>
                <a:lnTo>
                  <a:pt x="0" y="5906786"/>
                </a:lnTo>
                <a:lnTo>
                  <a:pt x="0" y="0"/>
                </a:lnTo>
                <a:close/>
              </a:path>
            </a:pathLst>
          </a:custGeom>
          <a:blipFill>
            <a:blip r:embed="rId8"/>
            <a:stretch>
              <a:fillRect l="0" t="0" r="0" b="0"/>
            </a:stretch>
          </a:blipFill>
        </p:spPr>
      </p:sp>
      <p:sp>
        <p:nvSpPr>
          <p:cNvPr name="TextBox 12" id="12"/>
          <p:cNvSpPr txBox="true"/>
          <p:nvPr/>
        </p:nvSpPr>
        <p:spPr>
          <a:xfrm rot="0">
            <a:off x="2197855" y="692044"/>
            <a:ext cx="13892290" cy="914400"/>
          </a:xfrm>
          <a:prstGeom prst="rect">
            <a:avLst/>
          </a:prstGeom>
        </p:spPr>
        <p:txBody>
          <a:bodyPr anchor="t" rtlCol="false" tIns="0" lIns="0" bIns="0" rIns="0">
            <a:spAutoFit/>
          </a:bodyPr>
          <a:lstStyle/>
          <a:p>
            <a:pPr algn="ctr">
              <a:lnSpc>
                <a:spcPts val="7424"/>
              </a:lnSpc>
            </a:pPr>
            <a:r>
              <a:rPr lang="en-US" sz="5499">
                <a:solidFill>
                  <a:srgbClr val="003EA8"/>
                </a:solidFill>
                <a:latin typeface="Muli Bold"/>
              </a:rPr>
              <a:t>LINEARCARD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grpSp>
        <p:nvGrpSpPr>
          <p:cNvPr name="Group 3" id="3"/>
          <p:cNvGrpSpPr/>
          <p:nvPr/>
        </p:nvGrpSpPr>
        <p:grpSpPr>
          <a:xfrm rot="0">
            <a:off x="1219294" y="2732967"/>
            <a:ext cx="15795020" cy="7086771"/>
            <a:chOff x="0" y="0"/>
            <a:chExt cx="5762066" cy="2585273"/>
          </a:xfrm>
        </p:grpSpPr>
        <p:sp>
          <p:nvSpPr>
            <p:cNvPr name="Freeform 4" id="4"/>
            <p:cNvSpPr/>
            <p:nvPr/>
          </p:nvSpPr>
          <p:spPr>
            <a:xfrm flipH="false" flipV="false" rot="0">
              <a:off x="0" y="0"/>
              <a:ext cx="5762066" cy="2585273"/>
            </a:xfrm>
            <a:custGeom>
              <a:avLst/>
              <a:gdLst/>
              <a:ahLst/>
              <a:cxnLst/>
              <a:rect r="r" b="b" t="t" l="l"/>
              <a:pathLst>
                <a:path h="2585273" w="5762066">
                  <a:moveTo>
                    <a:pt x="0" y="0"/>
                  </a:moveTo>
                  <a:lnTo>
                    <a:pt x="5762066" y="0"/>
                  </a:lnTo>
                  <a:lnTo>
                    <a:pt x="5762066" y="2585273"/>
                  </a:lnTo>
                  <a:lnTo>
                    <a:pt x="0" y="2585273"/>
                  </a:lnTo>
                  <a:close/>
                </a:path>
              </a:pathLst>
            </a:custGeom>
            <a:solidFill>
              <a:srgbClr val="FFFFFF"/>
            </a:solidFill>
          </p:spPr>
        </p:sp>
      </p:grpSp>
      <p:grpSp>
        <p:nvGrpSpPr>
          <p:cNvPr name="Group 5" id="5"/>
          <p:cNvGrpSpPr/>
          <p:nvPr/>
        </p:nvGrpSpPr>
        <p:grpSpPr>
          <a:xfrm rot="0">
            <a:off x="1219294" y="461199"/>
            <a:ext cx="15795020" cy="1641031"/>
            <a:chOff x="0" y="0"/>
            <a:chExt cx="5762066" cy="598652"/>
          </a:xfrm>
        </p:grpSpPr>
        <p:sp>
          <p:nvSpPr>
            <p:cNvPr name="Freeform 6" id="6"/>
            <p:cNvSpPr/>
            <p:nvPr/>
          </p:nvSpPr>
          <p:spPr>
            <a:xfrm flipH="false" flipV="false" rot="0">
              <a:off x="0" y="0"/>
              <a:ext cx="5762066" cy="598652"/>
            </a:xfrm>
            <a:custGeom>
              <a:avLst/>
              <a:gdLst/>
              <a:ahLst/>
              <a:cxnLst/>
              <a:rect r="r" b="b" t="t" l="l"/>
              <a:pathLst>
                <a:path h="598652" w="5762066">
                  <a:moveTo>
                    <a:pt x="0" y="0"/>
                  </a:moveTo>
                  <a:lnTo>
                    <a:pt x="5762066" y="0"/>
                  </a:lnTo>
                  <a:lnTo>
                    <a:pt x="5762066" y="598652"/>
                  </a:lnTo>
                  <a:lnTo>
                    <a:pt x="0" y="598652"/>
                  </a:lnTo>
                  <a:close/>
                </a:path>
              </a:pathLst>
            </a:custGeom>
            <a:solidFill>
              <a:srgbClr val="FFFFFF"/>
            </a:solidFill>
          </p:spPr>
        </p:sp>
      </p:grpSp>
      <p:sp>
        <p:nvSpPr>
          <p:cNvPr name="Freeform 7" id="7"/>
          <p:cNvSpPr/>
          <p:nvPr/>
        </p:nvSpPr>
        <p:spPr>
          <a:xfrm flipH="true" flipV="false" rot="0">
            <a:off x="14972495" y="7296334"/>
            <a:ext cx="5533751" cy="1961966"/>
          </a:xfrm>
          <a:custGeom>
            <a:avLst/>
            <a:gdLst/>
            <a:ahLst/>
            <a:cxnLst/>
            <a:rect r="r" b="b" t="t" l="l"/>
            <a:pathLst>
              <a:path h="1961966" w="5533751">
                <a:moveTo>
                  <a:pt x="5533751" y="0"/>
                </a:moveTo>
                <a:lnTo>
                  <a:pt x="0" y="0"/>
                </a:lnTo>
                <a:lnTo>
                  <a:pt x="0" y="1961966"/>
                </a:lnTo>
                <a:lnTo>
                  <a:pt x="5533751" y="1961966"/>
                </a:lnTo>
                <a:lnTo>
                  <a:pt x="553375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18246" y="7296334"/>
            <a:ext cx="5533751" cy="1961966"/>
          </a:xfrm>
          <a:custGeom>
            <a:avLst/>
            <a:gdLst/>
            <a:ahLst/>
            <a:cxnLst/>
            <a:rect r="r" b="b" t="t" l="l"/>
            <a:pathLst>
              <a:path h="1961966" w="5533751">
                <a:moveTo>
                  <a:pt x="0" y="0"/>
                </a:moveTo>
                <a:lnTo>
                  <a:pt x="5533751" y="0"/>
                </a:lnTo>
                <a:lnTo>
                  <a:pt x="5533751" y="1961966"/>
                </a:lnTo>
                <a:lnTo>
                  <a:pt x="0" y="196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93505" y="3742304"/>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09650" y="1281714"/>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74602" y="3099702"/>
            <a:ext cx="11338796" cy="5906787"/>
          </a:xfrm>
          <a:custGeom>
            <a:avLst/>
            <a:gdLst/>
            <a:ahLst/>
            <a:cxnLst/>
            <a:rect r="r" b="b" t="t" l="l"/>
            <a:pathLst>
              <a:path h="5906787" w="11338796">
                <a:moveTo>
                  <a:pt x="0" y="0"/>
                </a:moveTo>
                <a:lnTo>
                  <a:pt x="11338796" y="0"/>
                </a:lnTo>
                <a:lnTo>
                  <a:pt x="11338796" y="5906786"/>
                </a:lnTo>
                <a:lnTo>
                  <a:pt x="0" y="5906786"/>
                </a:lnTo>
                <a:lnTo>
                  <a:pt x="0" y="0"/>
                </a:lnTo>
                <a:close/>
              </a:path>
            </a:pathLst>
          </a:custGeom>
          <a:blipFill>
            <a:blip r:embed="rId8"/>
            <a:stretch>
              <a:fillRect l="0" t="0" r="0" b="0"/>
            </a:stretch>
          </a:blipFill>
        </p:spPr>
      </p:sp>
      <p:sp>
        <p:nvSpPr>
          <p:cNvPr name="TextBox 12" id="12"/>
          <p:cNvSpPr txBox="true"/>
          <p:nvPr/>
        </p:nvSpPr>
        <p:spPr>
          <a:xfrm rot="0">
            <a:off x="2197855" y="692044"/>
            <a:ext cx="13892290" cy="914400"/>
          </a:xfrm>
          <a:prstGeom prst="rect">
            <a:avLst/>
          </a:prstGeom>
        </p:spPr>
        <p:txBody>
          <a:bodyPr anchor="t" rtlCol="false" tIns="0" lIns="0" bIns="0" rIns="0">
            <a:spAutoFit/>
          </a:bodyPr>
          <a:lstStyle/>
          <a:p>
            <a:pPr algn="ctr">
              <a:lnSpc>
                <a:spcPts val="7424"/>
              </a:lnSpc>
            </a:pPr>
            <a:r>
              <a:rPr lang="en-US" sz="5499">
                <a:solidFill>
                  <a:srgbClr val="003EA8"/>
                </a:solidFill>
                <a:latin typeface="Muli Bold"/>
              </a:rPr>
              <a:t>LINEARCARD</a:t>
            </a:r>
          </a:p>
        </p:txBody>
      </p:sp>
      <p:sp>
        <p:nvSpPr>
          <p:cNvPr name="TextBox 13" id="13"/>
          <p:cNvSpPr txBox="true"/>
          <p:nvPr/>
        </p:nvSpPr>
        <p:spPr>
          <a:xfrm rot="0">
            <a:off x="3826281" y="8806814"/>
            <a:ext cx="10987117" cy="451486"/>
          </a:xfrm>
          <a:prstGeom prst="rect">
            <a:avLst/>
          </a:prstGeom>
        </p:spPr>
        <p:txBody>
          <a:bodyPr anchor="t" rtlCol="false" tIns="0" lIns="0" bIns="0" rIns="0">
            <a:spAutoFit/>
          </a:bodyPr>
          <a:lstStyle/>
          <a:p>
            <a:pPr algn="just" marL="474978" indent="-237489" lvl="1">
              <a:lnSpc>
                <a:spcPts val="3959"/>
              </a:lnSpc>
              <a:buFont typeface="Arial"/>
              <a:buChar char="•"/>
            </a:pPr>
            <a:r>
              <a:rPr lang="en-US" sz="2199" spc="87">
                <a:solidFill>
                  <a:srgbClr val="040404"/>
                </a:solidFill>
                <a:latin typeface="Montserrat Bold"/>
              </a:rPr>
              <a:t>Với b=√2 thì thuật toán đạt competitive ratio tốt nhất là 11.657</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8321297" y="3556502"/>
            <a:ext cx="9009410" cy="5777998"/>
            <a:chOff x="0" y="0"/>
            <a:chExt cx="3286657" cy="2107829"/>
          </a:xfrm>
        </p:grpSpPr>
        <p:sp>
          <p:nvSpPr>
            <p:cNvPr name="Freeform 4" id="4"/>
            <p:cNvSpPr/>
            <p:nvPr/>
          </p:nvSpPr>
          <p:spPr>
            <a:xfrm flipH="false" flipV="false" rot="0">
              <a:off x="0" y="0"/>
              <a:ext cx="3286657" cy="2107829"/>
            </a:xfrm>
            <a:custGeom>
              <a:avLst/>
              <a:gdLst/>
              <a:ahLst/>
              <a:cxnLst/>
              <a:rect r="r" b="b" t="t" l="l"/>
              <a:pathLst>
                <a:path h="2107829" w="3286657">
                  <a:moveTo>
                    <a:pt x="0" y="0"/>
                  </a:moveTo>
                  <a:lnTo>
                    <a:pt x="3286657" y="0"/>
                  </a:lnTo>
                  <a:lnTo>
                    <a:pt x="3286657" y="2107829"/>
                  </a:lnTo>
                  <a:lnTo>
                    <a:pt x="0" y="2107829"/>
                  </a:lnTo>
                  <a:close/>
                </a:path>
              </a:pathLst>
            </a:custGeom>
            <a:solidFill>
              <a:srgbClr val="FFFFFF"/>
            </a:solidFill>
          </p:spPr>
        </p:sp>
      </p:grpSp>
      <p:grpSp>
        <p:nvGrpSpPr>
          <p:cNvPr name="Group 5" id="5"/>
          <p:cNvGrpSpPr/>
          <p:nvPr/>
        </p:nvGrpSpPr>
        <p:grpSpPr>
          <a:xfrm rot="0">
            <a:off x="905495" y="3556502"/>
            <a:ext cx="7087021" cy="5777998"/>
            <a:chOff x="0" y="0"/>
            <a:chExt cx="2585364" cy="2107829"/>
          </a:xfrm>
        </p:grpSpPr>
        <p:sp>
          <p:nvSpPr>
            <p:cNvPr name="Freeform 6" id="6"/>
            <p:cNvSpPr/>
            <p:nvPr/>
          </p:nvSpPr>
          <p:spPr>
            <a:xfrm flipH="false" flipV="false" rot="0">
              <a:off x="0" y="0"/>
              <a:ext cx="2585364" cy="2107829"/>
            </a:xfrm>
            <a:custGeom>
              <a:avLst/>
              <a:gdLst/>
              <a:ahLst/>
              <a:cxnLst/>
              <a:rect r="r" b="b" t="t" l="l"/>
              <a:pathLst>
                <a:path h="2107829" w="2585364">
                  <a:moveTo>
                    <a:pt x="0" y="0"/>
                  </a:moveTo>
                  <a:lnTo>
                    <a:pt x="2585364" y="0"/>
                  </a:lnTo>
                  <a:lnTo>
                    <a:pt x="2585364" y="2107829"/>
                  </a:lnTo>
                  <a:lnTo>
                    <a:pt x="0" y="2107829"/>
                  </a:lnTo>
                  <a:close/>
                </a:path>
              </a:pathLst>
            </a:custGeom>
            <a:solidFill>
              <a:srgbClr val="FFFFFF"/>
            </a:solidFill>
          </p:spPr>
        </p:sp>
      </p:grpSp>
      <p:grpSp>
        <p:nvGrpSpPr>
          <p:cNvPr name="Group 7" id="7"/>
          <p:cNvGrpSpPr/>
          <p:nvPr/>
        </p:nvGrpSpPr>
        <p:grpSpPr>
          <a:xfrm rot="0">
            <a:off x="905495" y="973442"/>
            <a:ext cx="16425212" cy="1919447"/>
            <a:chOff x="0" y="0"/>
            <a:chExt cx="5991962" cy="700220"/>
          </a:xfrm>
        </p:grpSpPr>
        <p:sp>
          <p:nvSpPr>
            <p:cNvPr name="Freeform 8" id="8"/>
            <p:cNvSpPr/>
            <p:nvPr/>
          </p:nvSpPr>
          <p:spPr>
            <a:xfrm flipH="false" flipV="false" rot="0">
              <a:off x="0" y="0"/>
              <a:ext cx="5991962" cy="700219"/>
            </a:xfrm>
            <a:custGeom>
              <a:avLst/>
              <a:gdLst/>
              <a:ahLst/>
              <a:cxnLst/>
              <a:rect r="r" b="b" t="t" l="l"/>
              <a:pathLst>
                <a:path h="700219" w="5991962">
                  <a:moveTo>
                    <a:pt x="0" y="0"/>
                  </a:moveTo>
                  <a:lnTo>
                    <a:pt x="5991962" y="0"/>
                  </a:lnTo>
                  <a:lnTo>
                    <a:pt x="5991962" y="700219"/>
                  </a:lnTo>
                  <a:lnTo>
                    <a:pt x="0" y="700219"/>
                  </a:lnTo>
                  <a:close/>
                </a:path>
              </a:pathLst>
            </a:custGeom>
            <a:solidFill>
              <a:srgbClr val="FFFFFF"/>
            </a:solidFill>
          </p:spPr>
        </p:sp>
      </p:grpSp>
      <p:sp>
        <p:nvSpPr>
          <p:cNvPr name="Freeform 9" id="9"/>
          <p:cNvSpPr/>
          <p:nvPr/>
        </p:nvSpPr>
        <p:spPr>
          <a:xfrm flipH="false" flipV="false" rot="0">
            <a:off x="2215145" y="3953364"/>
            <a:ext cx="4467721" cy="4984273"/>
          </a:xfrm>
          <a:custGeom>
            <a:avLst/>
            <a:gdLst/>
            <a:ahLst/>
            <a:cxnLst/>
            <a:rect r="r" b="b" t="t" l="l"/>
            <a:pathLst>
              <a:path h="4984273" w="4467721">
                <a:moveTo>
                  <a:pt x="0" y="0"/>
                </a:moveTo>
                <a:lnTo>
                  <a:pt x="4467721" y="0"/>
                </a:lnTo>
                <a:lnTo>
                  <a:pt x="4467721" y="4984274"/>
                </a:lnTo>
                <a:lnTo>
                  <a:pt x="0" y="4984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927887" y="1247365"/>
            <a:ext cx="10200643" cy="1371600"/>
          </a:xfrm>
          <a:prstGeom prst="rect">
            <a:avLst/>
          </a:prstGeom>
        </p:spPr>
        <p:txBody>
          <a:bodyPr anchor="t" rtlCol="false" tIns="0" lIns="0" bIns="0" rIns="0">
            <a:spAutoFit/>
          </a:bodyPr>
          <a:lstStyle/>
          <a:p>
            <a:pPr algn="ctr">
              <a:lnSpc>
                <a:spcPts val="10800"/>
              </a:lnSpc>
            </a:pPr>
            <a:r>
              <a:rPr lang="en-US" sz="9000">
                <a:solidFill>
                  <a:srgbClr val="003EA8"/>
                </a:solidFill>
                <a:latin typeface="Muli Bold"/>
              </a:rPr>
              <a:t>LINEARSTREAM</a:t>
            </a:r>
          </a:p>
        </p:txBody>
      </p:sp>
      <p:sp>
        <p:nvSpPr>
          <p:cNvPr name="Freeform 11" id="11"/>
          <p:cNvSpPr/>
          <p:nvPr/>
        </p:nvSpPr>
        <p:spPr>
          <a:xfrm flipH="false" flipV="false" rot="0">
            <a:off x="-517834" y="389330"/>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826857" y="8505307"/>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994337" y="5619813"/>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6462058" y="4510359"/>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8505382" y="3905739"/>
            <a:ext cx="8641240" cy="2253179"/>
          </a:xfrm>
          <a:prstGeom prst="rect">
            <a:avLst/>
          </a:prstGeom>
        </p:spPr>
        <p:txBody>
          <a:bodyPr anchor="t" rtlCol="false" tIns="0" lIns="0" bIns="0" rIns="0">
            <a:spAutoFit/>
          </a:bodyPr>
          <a:lstStyle/>
          <a:p>
            <a:pPr algn="just">
              <a:lnSpc>
                <a:spcPts val="3581"/>
              </a:lnSpc>
              <a:spcBef>
                <a:spcPct val="0"/>
              </a:spcBef>
            </a:pPr>
            <a:r>
              <a:rPr lang="en-US" sz="2558">
                <a:solidFill>
                  <a:srgbClr val="000000"/>
                </a:solidFill>
                <a:latin typeface="Cabin"/>
              </a:rPr>
              <a:t>T</a:t>
            </a:r>
            <a:r>
              <a:rPr lang="en-US" sz="2558">
                <a:solidFill>
                  <a:srgbClr val="000000"/>
                </a:solidFill>
                <a:latin typeface="Cabin"/>
              </a:rPr>
              <a:t>huật toán trực tuyến LINEARSTREAM cho bài toán SMCC ( là một thuật toán tuyến tính duyệt qua tập dữ liệu một lần (single-pass) và thực hiện hai truy vấn cho hàm mục tiêu f cho mỗi phần tử nhận được. LINEARSTREAM đảm bảo tỷ lệ xấp xỉ cố định và độ phức tạp không gian Oε(k log n).</a:t>
            </a:r>
          </a:p>
        </p:txBody>
      </p:sp>
      <p:sp>
        <p:nvSpPr>
          <p:cNvPr name="TextBox 16" id="16"/>
          <p:cNvSpPr txBox="true"/>
          <p:nvPr/>
        </p:nvSpPr>
        <p:spPr>
          <a:xfrm rot="0">
            <a:off x="8505382" y="7127851"/>
            <a:ext cx="8641240" cy="890860"/>
          </a:xfrm>
          <a:prstGeom prst="rect">
            <a:avLst/>
          </a:prstGeom>
        </p:spPr>
        <p:txBody>
          <a:bodyPr anchor="t" rtlCol="false" tIns="0" lIns="0" bIns="0" rIns="0">
            <a:spAutoFit/>
          </a:bodyPr>
          <a:lstStyle/>
          <a:p>
            <a:pPr algn="just" marL="552311" indent="-276155" lvl="1">
              <a:lnSpc>
                <a:spcPts val="3581"/>
              </a:lnSpc>
              <a:buFont typeface="Arial"/>
              <a:buChar char="•"/>
            </a:pPr>
            <a:r>
              <a:rPr lang="en-US" sz="2558">
                <a:solidFill>
                  <a:srgbClr val="000000"/>
                </a:solidFill>
                <a:latin typeface="Cabin"/>
              </a:rPr>
              <a:t>Độ phức tạp thời gian: O(n)</a:t>
            </a:r>
          </a:p>
          <a:p>
            <a:pPr algn="just" marL="552311" indent="-276155" lvl="1">
              <a:lnSpc>
                <a:spcPts val="3581"/>
              </a:lnSpc>
              <a:spcBef>
                <a:spcPct val="0"/>
              </a:spcBef>
              <a:buFont typeface="Arial"/>
              <a:buChar char="•"/>
            </a:pPr>
            <a:r>
              <a:rPr lang="en-US" sz="2558">
                <a:solidFill>
                  <a:srgbClr val="000000"/>
                </a:solidFill>
                <a:latin typeface="Cabin"/>
              </a:rPr>
              <a:t>Độ phức tạp không gian: O(k log(k) log(1/ε))</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grpSp>
        <p:nvGrpSpPr>
          <p:cNvPr name="Group 3" id="3"/>
          <p:cNvGrpSpPr/>
          <p:nvPr/>
        </p:nvGrpSpPr>
        <p:grpSpPr>
          <a:xfrm rot="0">
            <a:off x="0" y="403645"/>
            <a:ext cx="19801307" cy="1907038"/>
            <a:chOff x="0" y="0"/>
            <a:chExt cx="7223570" cy="695693"/>
          </a:xfrm>
        </p:grpSpPr>
        <p:sp>
          <p:nvSpPr>
            <p:cNvPr name="Freeform 4" id="4"/>
            <p:cNvSpPr/>
            <p:nvPr/>
          </p:nvSpPr>
          <p:spPr>
            <a:xfrm flipH="false" flipV="false" rot="0">
              <a:off x="0" y="0"/>
              <a:ext cx="7223571" cy="695693"/>
            </a:xfrm>
            <a:custGeom>
              <a:avLst/>
              <a:gdLst/>
              <a:ahLst/>
              <a:cxnLst/>
              <a:rect r="r" b="b" t="t" l="l"/>
              <a:pathLst>
                <a:path h="695693" w="7223571">
                  <a:moveTo>
                    <a:pt x="0" y="0"/>
                  </a:moveTo>
                  <a:lnTo>
                    <a:pt x="7223571" y="0"/>
                  </a:lnTo>
                  <a:lnTo>
                    <a:pt x="7223571" y="695693"/>
                  </a:lnTo>
                  <a:lnTo>
                    <a:pt x="0" y="695693"/>
                  </a:lnTo>
                  <a:close/>
                </a:path>
              </a:pathLst>
            </a:custGeom>
            <a:solidFill>
              <a:srgbClr val="FFFFFF"/>
            </a:solidFill>
          </p:spPr>
        </p:sp>
      </p:grpSp>
      <p:sp>
        <p:nvSpPr>
          <p:cNvPr name="Freeform 5" id="5"/>
          <p:cNvSpPr/>
          <p:nvPr/>
        </p:nvSpPr>
        <p:spPr>
          <a:xfrm flipH="false" flipV="false" rot="0">
            <a:off x="14396016" y="-460836"/>
            <a:ext cx="4876557" cy="1728961"/>
          </a:xfrm>
          <a:custGeom>
            <a:avLst/>
            <a:gdLst/>
            <a:ahLst/>
            <a:cxnLst/>
            <a:rect r="r" b="b" t="t" l="l"/>
            <a:pathLst>
              <a:path h="1728961" w="4876557">
                <a:moveTo>
                  <a:pt x="0" y="0"/>
                </a:moveTo>
                <a:lnTo>
                  <a:pt x="4876558" y="0"/>
                </a:lnTo>
                <a:lnTo>
                  <a:pt x="4876558"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8469322" y="9150674"/>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014075" y="2564242"/>
            <a:ext cx="9855025" cy="7450912"/>
          </a:xfrm>
          <a:custGeom>
            <a:avLst/>
            <a:gdLst/>
            <a:ahLst/>
            <a:cxnLst/>
            <a:rect r="r" b="b" t="t" l="l"/>
            <a:pathLst>
              <a:path h="7450912" w="9855025">
                <a:moveTo>
                  <a:pt x="0" y="0"/>
                </a:moveTo>
                <a:lnTo>
                  <a:pt x="9855024" y="0"/>
                </a:lnTo>
                <a:lnTo>
                  <a:pt x="9855024" y="7450913"/>
                </a:lnTo>
                <a:lnTo>
                  <a:pt x="0" y="7450913"/>
                </a:lnTo>
                <a:lnTo>
                  <a:pt x="0" y="0"/>
                </a:lnTo>
                <a:close/>
              </a:path>
            </a:pathLst>
          </a:custGeom>
          <a:blipFill>
            <a:blip r:embed="rId8"/>
            <a:stretch>
              <a:fillRect l="0" t="0" r="0" b="0"/>
            </a:stretch>
          </a:blipFill>
        </p:spPr>
      </p:sp>
      <p:sp>
        <p:nvSpPr>
          <p:cNvPr name="TextBox 9" id="9"/>
          <p:cNvSpPr txBox="true"/>
          <p:nvPr/>
        </p:nvSpPr>
        <p:spPr>
          <a:xfrm rot="0">
            <a:off x="5095967" y="775140"/>
            <a:ext cx="9691239" cy="1371600"/>
          </a:xfrm>
          <a:prstGeom prst="rect">
            <a:avLst/>
          </a:prstGeom>
        </p:spPr>
        <p:txBody>
          <a:bodyPr anchor="t" rtlCol="false" tIns="0" lIns="0" bIns="0" rIns="0">
            <a:spAutoFit/>
          </a:bodyPr>
          <a:lstStyle/>
          <a:p>
            <a:pPr marL="0" indent="0" lvl="0">
              <a:lnSpc>
                <a:spcPts val="10800"/>
              </a:lnSpc>
              <a:spcBef>
                <a:spcPct val="0"/>
              </a:spcBef>
            </a:pPr>
            <a:r>
              <a:rPr lang="en-US" sz="9000">
                <a:solidFill>
                  <a:srgbClr val="003EA8"/>
                </a:solidFill>
                <a:latin typeface="Muli Bold"/>
              </a:rPr>
              <a:t>LINEARSTREAM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grpSp>
        <p:nvGrpSpPr>
          <p:cNvPr name="Group 3" id="3"/>
          <p:cNvGrpSpPr/>
          <p:nvPr/>
        </p:nvGrpSpPr>
        <p:grpSpPr>
          <a:xfrm rot="0">
            <a:off x="0" y="403645"/>
            <a:ext cx="19801307" cy="1907038"/>
            <a:chOff x="0" y="0"/>
            <a:chExt cx="7223570" cy="695693"/>
          </a:xfrm>
        </p:grpSpPr>
        <p:sp>
          <p:nvSpPr>
            <p:cNvPr name="Freeform 4" id="4"/>
            <p:cNvSpPr/>
            <p:nvPr/>
          </p:nvSpPr>
          <p:spPr>
            <a:xfrm flipH="false" flipV="false" rot="0">
              <a:off x="0" y="0"/>
              <a:ext cx="7223571" cy="695693"/>
            </a:xfrm>
            <a:custGeom>
              <a:avLst/>
              <a:gdLst/>
              <a:ahLst/>
              <a:cxnLst/>
              <a:rect r="r" b="b" t="t" l="l"/>
              <a:pathLst>
                <a:path h="695693" w="7223571">
                  <a:moveTo>
                    <a:pt x="0" y="0"/>
                  </a:moveTo>
                  <a:lnTo>
                    <a:pt x="7223571" y="0"/>
                  </a:lnTo>
                  <a:lnTo>
                    <a:pt x="7223571" y="695693"/>
                  </a:lnTo>
                  <a:lnTo>
                    <a:pt x="0" y="695693"/>
                  </a:lnTo>
                  <a:close/>
                </a:path>
              </a:pathLst>
            </a:custGeom>
            <a:solidFill>
              <a:srgbClr val="FFFFFF"/>
            </a:solidFill>
          </p:spPr>
        </p:sp>
      </p:grpSp>
      <p:sp>
        <p:nvSpPr>
          <p:cNvPr name="Freeform 5" id="5"/>
          <p:cNvSpPr/>
          <p:nvPr/>
        </p:nvSpPr>
        <p:spPr>
          <a:xfrm flipH="false" flipV="false" rot="0">
            <a:off x="14396016" y="-460836"/>
            <a:ext cx="4876557" cy="1728961"/>
          </a:xfrm>
          <a:custGeom>
            <a:avLst/>
            <a:gdLst/>
            <a:ahLst/>
            <a:cxnLst/>
            <a:rect r="r" b="b" t="t" l="l"/>
            <a:pathLst>
              <a:path h="1728961" w="4876557">
                <a:moveTo>
                  <a:pt x="0" y="0"/>
                </a:moveTo>
                <a:lnTo>
                  <a:pt x="4876558" y="0"/>
                </a:lnTo>
                <a:lnTo>
                  <a:pt x="4876558"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8469322" y="9150674"/>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095967" y="775140"/>
            <a:ext cx="9691239" cy="1371600"/>
          </a:xfrm>
          <a:prstGeom prst="rect">
            <a:avLst/>
          </a:prstGeom>
        </p:spPr>
        <p:txBody>
          <a:bodyPr anchor="t" rtlCol="false" tIns="0" lIns="0" bIns="0" rIns="0">
            <a:spAutoFit/>
          </a:bodyPr>
          <a:lstStyle/>
          <a:p>
            <a:pPr marL="0" indent="0" lvl="0">
              <a:lnSpc>
                <a:spcPts val="10800"/>
              </a:lnSpc>
              <a:spcBef>
                <a:spcPct val="0"/>
              </a:spcBef>
            </a:pPr>
            <a:r>
              <a:rPr lang="en-US" sz="9000">
                <a:solidFill>
                  <a:srgbClr val="003EA8"/>
                </a:solidFill>
                <a:latin typeface="Muli Bold"/>
              </a:rPr>
              <a:t>LINEARSTREAM</a:t>
            </a:r>
          </a:p>
        </p:txBody>
      </p:sp>
      <p:grpSp>
        <p:nvGrpSpPr>
          <p:cNvPr name="Group 9" id="9"/>
          <p:cNvGrpSpPr/>
          <p:nvPr/>
        </p:nvGrpSpPr>
        <p:grpSpPr>
          <a:xfrm rot="0">
            <a:off x="1028700" y="2570147"/>
            <a:ext cx="16230600" cy="6580527"/>
            <a:chOff x="0" y="0"/>
            <a:chExt cx="5920967" cy="2400594"/>
          </a:xfrm>
        </p:grpSpPr>
        <p:sp>
          <p:nvSpPr>
            <p:cNvPr name="Freeform 10" id="10"/>
            <p:cNvSpPr/>
            <p:nvPr/>
          </p:nvSpPr>
          <p:spPr>
            <a:xfrm flipH="false" flipV="false" rot="0">
              <a:off x="0" y="0"/>
              <a:ext cx="5920967" cy="2400594"/>
            </a:xfrm>
            <a:custGeom>
              <a:avLst/>
              <a:gdLst/>
              <a:ahLst/>
              <a:cxnLst/>
              <a:rect r="r" b="b" t="t" l="l"/>
              <a:pathLst>
                <a:path h="2400594" w="5920967">
                  <a:moveTo>
                    <a:pt x="0" y="0"/>
                  </a:moveTo>
                  <a:lnTo>
                    <a:pt x="5920967" y="0"/>
                  </a:lnTo>
                  <a:lnTo>
                    <a:pt x="5920967" y="2400594"/>
                  </a:lnTo>
                  <a:lnTo>
                    <a:pt x="0" y="2400594"/>
                  </a:lnTo>
                  <a:close/>
                </a:path>
              </a:pathLst>
            </a:custGeom>
            <a:solidFill>
              <a:srgbClr val="FFFFFF"/>
            </a:solidFill>
          </p:spPr>
        </p:sp>
      </p:grpSp>
      <p:sp>
        <p:nvSpPr>
          <p:cNvPr name="TextBox 11" id="11"/>
          <p:cNvSpPr txBox="true"/>
          <p:nvPr/>
        </p:nvSpPr>
        <p:spPr>
          <a:xfrm rot="0">
            <a:off x="2837602" y="4004448"/>
            <a:ext cx="12612797" cy="2343228"/>
          </a:xfrm>
          <a:prstGeom prst="rect">
            <a:avLst/>
          </a:prstGeom>
        </p:spPr>
        <p:txBody>
          <a:bodyPr anchor="t" rtlCol="false" tIns="0" lIns="0" bIns="0" rIns="0">
            <a:spAutoFit/>
          </a:bodyPr>
          <a:lstStyle/>
          <a:p>
            <a:pPr algn="just" marL="727999" indent="-363999" lvl="1">
              <a:lnSpc>
                <a:spcPts val="4720"/>
              </a:lnSpc>
              <a:buFont typeface="Arial"/>
              <a:buChar char="•"/>
            </a:pPr>
            <a:r>
              <a:rPr lang="en-US" sz="3371">
                <a:solidFill>
                  <a:srgbClr val="003EA8"/>
                </a:solidFill>
                <a:latin typeface="Cabin"/>
              </a:rPr>
              <a:t>Việc sử dụng thuật toán LINEARUNC cho UNCMAXUPDATE và UNCMAXCOMPETITIVEALG  nên thuật toán sẽ sử dụng β = 4.</a:t>
            </a:r>
          </a:p>
          <a:p>
            <a:pPr algn="just" marL="727999" indent="-363999" lvl="1">
              <a:lnSpc>
                <a:spcPts val="4720"/>
              </a:lnSpc>
              <a:spcBef>
                <a:spcPct val="0"/>
              </a:spcBef>
              <a:buFont typeface="Arial"/>
              <a:buChar char="•"/>
            </a:pPr>
            <a:r>
              <a:rPr lang="en-US" sz="3371">
                <a:solidFill>
                  <a:srgbClr val="003EA8"/>
                </a:solidFill>
                <a:latin typeface="Cabin"/>
              </a:rPr>
              <a:t>Với β = 4, tỷ lệ được tối ưu hóa đạt giá trị 12 + 8√2 + ε, và nó lớn hơn hoặc bằng 23.313 + ε khi tham số b = 2√2.</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grpSp>
        <p:nvGrpSpPr>
          <p:cNvPr name="Group 3" id="3"/>
          <p:cNvGrpSpPr/>
          <p:nvPr/>
        </p:nvGrpSpPr>
        <p:grpSpPr>
          <a:xfrm rot="0">
            <a:off x="0" y="403645"/>
            <a:ext cx="19801307" cy="1907038"/>
            <a:chOff x="0" y="0"/>
            <a:chExt cx="7223570" cy="695693"/>
          </a:xfrm>
        </p:grpSpPr>
        <p:sp>
          <p:nvSpPr>
            <p:cNvPr name="Freeform 4" id="4"/>
            <p:cNvSpPr/>
            <p:nvPr/>
          </p:nvSpPr>
          <p:spPr>
            <a:xfrm flipH="false" flipV="false" rot="0">
              <a:off x="0" y="0"/>
              <a:ext cx="7223571" cy="695693"/>
            </a:xfrm>
            <a:custGeom>
              <a:avLst/>
              <a:gdLst/>
              <a:ahLst/>
              <a:cxnLst/>
              <a:rect r="r" b="b" t="t" l="l"/>
              <a:pathLst>
                <a:path h="695693" w="7223571">
                  <a:moveTo>
                    <a:pt x="0" y="0"/>
                  </a:moveTo>
                  <a:lnTo>
                    <a:pt x="7223571" y="0"/>
                  </a:lnTo>
                  <a:lnTo>
                    <a:pt x="7223571" y="695693"/>
                  </a:lnTo>
                  <a:lnTo>
                    <a:pt x="0" y="695693"/>
                  </a:lnTo>
                  <a:close/>
                </a:path>
              </a:pathLst>
            </a:custGeom>
            <a:solidFill>
              <a:srgbClr val="FFFFFF"/>
            </a:solidFill>
          </p:spPr>
        </p:sp>
      </p:grpSp>
      <p:sp>
        <p:nvSpPr>
          <p:cNvPr name="Freeform 5" id="5"/>
          <p:cNvSpPr/>
          <p:nvPr/>
        </p:nvSpPr>
        <p:spPr>
          <a:xfrm flipH="false" flipV="false" rot="0">
            <a:off x="14396016" y="-460836"/>
            <a:ext cx="4876557" cy="1728961"/>
          </a:xfrm>
          <a:custGeom>
            <a:avLst/>
            <a:gdLst/>
            <a:ahLst/>
            <a:cxnLst/>
            <a:rect r="r" b="b" t="t" l="l"/>
            <a:pathLst>
              <a:path h="1728961" w="4876557">
                <a:moveTo>
                  <a:pt x="0" y="0"/>
                </a:moveTo>
                <a:lnTo>
                  <a:pt x="4876558" y="0"/>
                </a:lnTo>
                <a:lnTo>
                  <a:pt x="4876558"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8469322" y="9150674"/>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704777" y="671364"/>
            <a:ext cx="9691239" cy="13716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003EA8"/>
                </a:solidFill>
                <a:latin typeface="Muli Bold"/>
              </a:rPr>
              <a:t>LS+</a:t>
            </a:r>
          </a:p>
        </p:txBody>
      </p:sp>
      <p:grpSp>
        <p:nvGrpSpPr>
          <p:cNvPr name="Group 9" id="9"/>
          <p:cNvGrpSpPr/>
          <p:nvPr/>
        </p:nvGrpSpPr>
        <p:grpSpPr>
          <a:xfrm rot="0">
            <a:off x="1028700" y="2570147"/>
            <a:ext cx="16230600" cy="6580527"/>
            <a:chOff x="0" y="0"/>
            <a:chExt cx="5920967" cy="2400594"/>
          </a:xfrm>
        </p:grpSpPr>
        <p:sp>
          <p:nvSpPr>
            <p:cNvPr name="Freeform 10" id="10"/>
            <p:cNvSpPr/>
            <p:nvPr/>
          </p:nvSpPr>
          <p:spPr>
            <a:xfrm flipH="false" flipV="false" rot="0">
              <a:off x="0" y="0"/>
              <a:ext cx="5920967" cy="2400594"/>
            </a:xfrm>
            <a:custGeom>
              <a:avLst/>
              <a:gdLst/>
              <a:ahLst/>
              <a:cxnLst/>
              <a:rect r="r" b="b" t="t" l="l"/>
              <a:pathLst>
                <a:path h="2400594" w="5920967">
                  <a:moveTo>
                    <a:pt x="0" y="0"/>
                  </a:moveTo>
                  <a:lnTo>
                    <a:pt x="5920967" y="0"/>
                  </a:lnTo>
                  <a:lnTo>
                    <a:pt x="5920967" y="2400594"/>
                  </a:lnTo>
                  <a:lnTo>
                    <a:pt x="0" y="2400594"/>
                  </a:lnTo>
                  <a:close/>
                </a:path>
              </a:pathLst>
            </a:custGeom>
            <a:solidFill>
              <a:srgbClr val="FFFFFF"/>
            </a:solidFill>
          </p:spPr>
        </p:sp>
      </p:grpSp>
      <p:sp>
        <p:nvSpPr>
          <p:cNvPr name="TextBox 11" id="11"/>
          <p:cNvSpPr txBox="true"/>
          <p:nvPr/>
        </p:nvSpPr>
        <p:spPr>
          <a:xfrm rot="0">
            <a:off x="737402" y="2588534"/>
            <a:ext cx="16360357" cy="6477078"/>
          </a:xfrm>
          <a:prstGeom prst="rect">
            <a:avLst/>
          </a:prstGeom>
        </p:spPr>
        <p:txBody>
          <a:bodyPr anchor="t" rtlCol="false" tIns="0" lIns="0" bIns="0" rIns="0">
            <a:spAutoFit/>
          </a:bodyPr>
          <a:lstStyle/>
          <a:p>
            <a:pPr algn="just" marL="727999" indent="-363999" lvl="1">
              <a:lnSpc>
                <a:spcPts val="4720"/>
              </a:lnSpc>
              <a:spcBef>
                <a:spcPct val="0"/>
              </a:spcBef>
              <a:buFont typeface="Arial"/>
              <a:buChar char="•"/>
            </a:pPr>
            <a:r>
              <a:rPr lang="en-US" sz="3371">
                <a:solidFill>
                  <a:srgbClr val="003EA8"/>
                </a:solidFill>
                <a:latin typeface="Cabin"/>
              </a:rPr>
              <a:t>LS+ là mộ</a:t>
            </a:r>
            <a:r>
              <a:rPr lang="en-US" sz="3371">
                <a:solidFill>
                  <a:srgbClr val="003EA8"/>
                </a:solidFill>
                <a:latin typeface="Cabin"/>
              </a:rPr>
              <a:t>t phiên bản điều chỉnh của thuật toán LINEARSTREAM với mục tiêu cải thiện hiệu suất thực tế của thuật toán.</a:t>
            </a:r>
          </a:p>
          <a:p>
            <a:pPr algn="just" marL="727999" indent="-363999" lvl="1">
              <a:lnSpc>
                <a:spcPts val="4720"/>
              </a:lnSpc>
              <a:spcBef>
                <a:spcPct val="0"/>
              </a:spcBef>
              <a:buFont typeface="Arial"/>
              <a:buChar char="•"/>
            </a:pPr>
            <a:r>
              <a:rPr lang="en-US" sz="3371">
                <a:solidFill>
                  <a:srgbClr val="003EA8"/>
                </a:solidFill>
                <a:latin typeface="Cabin"/>
              </a:rPr>
              <a:t>Thay vì chỉ chọn tập con tốt nhất từ A' hoặc B' (có giá trị lớn nhất), LS+ giới thiệu một bước hậu xử lý (Post-processing) sử dụng một thuật toán "offline" để chọn tập con có kích thước tối đa là k từ tập A ∪ B.</a:t>
            </a:r>
          </a:p>
          <a:p>
            <a:pPr algn="just" marL="727999" indent="-363999" lvl="1">
              <a:lnSpc>
                <a:spcPts val="4720"/>
              </a:lnSpc>
              <a:spcBef>
                <a:spcPct val="0"/>
              </a:spcBef>
              <a:buFont typeface="Arial"/>
              <a:buChar char="•"/>
            </a:pPr>
            <a:r>
              <a:rPr lang="en-US" sz="3371">
                <a:solidFill>
                  <a:srgbClr val="003EA8"/>
                </a:solidFill>
                <a:latin typeface="Cabin"/>
              </a:rPr>
              <a:t>Việc sử dụng LS+ có thể cải thiện giá trị mục tiêu của tập con được trả về, mà không ảnh hưởng đến phân tích lý thuyết của phần trước.</a:t>
            </a:r>
          </a:p>
          <a:p>
            <a:pPr algn="just" marL="727999" indent="-363999" lvl="1">
              <a:lnSpc>
                <a:spcPts val="4720"/>
              </a:lnSpc>
              <a:spcBef>
                <a:spcPct val="0"/>
              </a:spcBef>
              <a:buFont typeface="Arial"/>
              <a:buChar char="•"/>
            </a:pPr>
            <a:r>
              <a:rPr lang="en-US" sz="3371">
                <a:solidFill>
                  <a:srgbClr val="003EA8"/>
                </a:solidFill>
                <a:latin typeface="Cabin"/>
              </a:rPr>
              <a:t>LS+ có thể được điều chỉnh thông qua thay đổi tham số b (được sử dụng trong LINEARSTREAM), làm tăng kích thước của A ∪ B để cải thiện chất lượng của tập con được tìm thấy bởi thuật toán post-processing.</a:t>
            </a:r>
          </a:p>
          <a:p>
            <a:pPr algn="just">
              <a:lnSpc>
                <a:spcPts val="4720"/>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5506" y="2729915"/>
            <a:ext cx="9889902" cy="5120221"/>
            <a:chOff x="0" y="0"/>
            <a:chExt cx="13186537" cy="6826962"/>
          </a:xfrm>
        </p:grpSpPr>
        <p:sp>
          <p:nvSpPr>
            <p:cNvPr name="TextBox 3" id="3"/>
            <p:cNvSpPr txBox="true"/>
            <p:nvPr/>
          </p:nvSpPr>
          <p:spPr>
            <a:xfrm rot="0">
              <a:off x="0" y="177588"/>
              <a:ext cx="13186537" cy="1441238"/>
            </a:xfrm>
            <a:prstGeom prst="rect">
              <a:avLst/>
            </a:prstGeom>
          </p:spPr>
          <p:txBody>
            <a:bodyPr anchor="t" rtlCol="false" tIns="0" lIns="0" bIns="0" rIns="0">
              <a:spAutoFit/>
            </a:bodyPr>
            <a:lstStyle/>
            <a:p>
              <a:pPr>
                <a:lnSpc>
                  <a:spcPts val="7519"/>
                </a:lnSpc>
              </a:pPr>
              <a:r>
                <a:rPr lang="en-US" sz="8000" spc="-88">
                  <a:solidFill>
                    <a:srgbClr val="2B4B82"/>
                  </a:solidFill>
                  <a:latin typeface="Josefin Sans Bold"/>
                </a:rPr>
                <a:t>MULTIPASSLINEAR</a:t>
              </a:r>
            </a:p>
          </p:txBody>
        </p:sp>
        <p:sp>
          <p:nvSpPr>
            <p:cNvPr name="TextBox 4" id="4"/>
            <p:cNvSpPr txBox="true"/>
            <p:nvPr/>
          </p:nvSpPr>
          <p:spPr>
            <a:xfrm rot="0">
              <a:off x="0" y="2594687"/>
              <a:ext cx="13186537" cy="4232275"/>
            </a:xfrm>
            <a:prstGeom prst="rect">
              <a:avLst/>
            </a:prstGeom>
          </p:spPr>
          <p:txBody>
            <a:bodyPr anchor="t" rtlCol="false" tIns="0" lIns="0" bIns="0" rIns="0">
              <a:spAutoFit/>
            </a:bodyPr>
            <a:lstStyle/>
            <a:p>
              <a:pPr algn="just">
                <a:lnSpc>
                  <a:spcPts val="4200"/>
                </a:lnSpc>
              </a:pPr>
              <a:r>
                <a:rPr lang="en-US" sz="3000">
                  <a:solidFill>
                    <a:srgbClr val="2B4B82"/>
                  </a:solidFill>
                  <a:latin typeface="Josefin Sans"/>
                </a:rPr>
                <a:t>Là thuật toán streaming duyệt nhiều lần (multi-pass) cho bài toán SMCC (Submodular Maximization with a Cardinality Constraint). Thuật toán này có khả năng cải thiện bất kỳ tỷ lệ xấp xỉ cố định nào của các thuật toán lên đến 4 + O(ε) trong thời gian tuyến tính và không gian O(k).</a:t>
              </a:r>
            </a:p>
          </p:txBody>
        </p:sp>
      </p:grpSp>
      <p:sp>
        <p:nvSpPr>
          <p:cNvPr name="Freeform 5" id="5"/>
          <p:cNvSpPr/>
          <p:nvPr/>
        </p:nvSpPr>
        <p:spPr>
          <a:xfrm flipH="false" flipV="false" rot="0">
            <a:off x="10876675" y="2996615"/>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0106" y="-1641908"/>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01323" y="-851180"/>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716079" y="-111955"/>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074973" y="5143500"/>
            <a:ext cx="15184327" cy="4705656"/>
          </a:xfrm>
          <a:custGeom>
            <a:avLst/>
            <a:gdLst/>
            <a:ahLst/>
            <a:cxnLst/>
            <a:rect r="r" b="b" t="t" l="l"/>
            <a:pathLst>
              <a:path h="4705656" w="15184327">
                <a:moveTo>
                  <a:pt x="0" y="0"/>
                </a:moveTo>
                <a:lnTo>
                  <a:pt x="15184327" y="0"/>
                </a:lnTo>
                <a:lnTo>
                  <a:pt x="15184327" y="4705656"/>
                </a:lnTo>
                <a:lnTo>
                  <a:pt x="0" y="4705656"/>
                </a:lnTo>
                <a:lnTo>
                  <a:pt x="0" y="0"/>
                </a:lnTo>
                <a:close/>
              </a:path>
            </a:pathLst>
          </a:custGeom>
          <a:blipFill>
            <a:blip r:embed="rId9"/>
            <a:stretch>
              <a:fillRect l="0" t="0" r="0" b="0"/>
            </a:stretch>
          </a:blipFill>
        </p:spPr>
      </p:sp>
      <p:sp>
        <p:nvSpPr>
          <p:cNvPr name="TextBox 6" id="6"/>
          <p:cNvSpPr txBox="true"/>
          <p:nvPr/>
        </p:nvSpPr>
        <p:spPr>
          <a:xfrm rot="0">
            <a:off x="8645639" y="2518663"/>
            <a:ext cx="7988186" cy="962025"/>
          </a:xfrm>
          <a:prstGeom prst="rect">
            <a:avLst/>
          </a:prstGeom>
        </p:spPr>
        <p:txBody>
          <a:bodyPr anchor="t" rtlCol="false" tIns="0" lIns="0" bIns="0" rIns="0">
            <a:spAutoFit/>
          </a:bodyPr>
          <a:lstStyle/>
          <a:p>
            <a:pPr>
              <a:lnSpc>
                <a:spcPts val="7559"/>
              </a:lnSpc>
            </a:pPr>
            <a:r>
              <a:rPr lang="en-US" sz="6299">
                <a:solidFill>
                  <a:srgbClr val="2B4B82"/>
                </a:solidFill>
                <a:latin typeface="Josefin Sans Bold"/>
              </a:rPr>
              <a:t>MULTIPASSLINEAR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72652" y="705115"/>
            <a:ext cx="12115348" cy="1085596"/>
          </a:xfrm>
          <a:prstGeom prst="rect">
            <a:avLst/>
          </a:prstGeom>
        </p:spPr>
        <p:txBody>
          <a:bodyPr anchor="t" rtlCol="false" tIns="0" lIns="0" bIns="0" rIns="0">
            <a:spAutoFit/>
          </a:bodyPr>
          <a:lstStyle/>
          <a:p>
            <a:pPr>
              <a:lnSpc>
                <a:spcPts val="8372"/>
              </a:lnSpc>
            </a:pPr>
            <a:r>
              <a:rPr lang="en-US" sz="7475">
                <a:solidFill>
                  <a:srgbClr val="2B4B82"/>
                </a:solidFill>
                <a:latin typeface="Josefin Sans Bold"/>
              </a:rPr>
              <a:t>INTERPOLATEDGREEDY</a:t>
            </a:r>
          </a:p>
        </p:txBody>
      </p:sp>
      <p:sp>
        <p:nvSpPr>
          <p:cNvPr name="TextBox 3" id="3"/>
          <p:cNvSpPr txBox="true"/>
          <p:nvPr/>
        </p:nvSpPr>
        <p:spPr>
          <a:xfrm rot="0">
            <a:off x="8588338" y="2408685"/>
            <a:ext cx="9123510" cy="6643006"/>
          </a:xfrm>
          <a:prstGeom prst="rect">
            <a:avLst/>
          </a:prstGeom>
        </p:spPr>
        <p:txBody>
          <a:bodyPr anchor="t" rtlCol="false" tIns="0" lIns="0" bIns="0" rIns="0">
            <a:spAutoFit/>
          </a:bodyPr>
          <a:lstStyle/>
          <a:p>
            <a:pPr algn="just">
              <a:lnSpc>
                <a:spcPts val="5285"/>
              </a:lnSpc>
            </a:pPr>
            <a:r>
              <a:rPr lang="en-US" sz="3775">
                <a:solidFill>
                  <a:srgbClr val="000000"/>
                </a:solidFill>
                <a:latin typeface="Josefin Sans"/>
              </a:rPr>
              <a:t>T</a:t>
            </a:r>
            <a:r>
              <a:rPr lang="en-US" sz="3775">
                <a:solidFill>
                  <a:srgbClr val="000000"/>
                </a:solidFill>
                <a:latin typeface="Josefin Sans"/>
              </a:rPr>
              <a:t>huật toán gần tuyến tính cho bài toán SMCC (Submodular Maximization with a Cardinality Constraint) với tỷ lệ xấp xỉ e + ε. Thuật toán này là phiên bản ngẫu nhiên và chậm hơn, được gọi là INTERPOLATEDGREEDY.</a:t>
            </a:r>
          </a:p>
          <a:p>
            <a:pPr algn="just" marL="815034" indent="-407517" lvl="1">
              <a:lnSpc>
                <a:spcPts val="5285"/>
              </a:lnSpc>
              <a:buFont typeface="Arial"/>
              <a:buChar char="•"/>
            </a:pPr>
            <a:r>
              <a:rPr lang="en-US" sz="3775">
                <a:solidFill>
                  <a:srgbClr val="000000"/>
                </a:solidFill>
                <a:latin typeface="Josefin Sans"/>
              </a:rPr>
              <a:t>Tuy nhiên do sự phụ thuộc trong thời gian chạy vào ε là cấp số nhân nên thuật toán này được cho là không thực tế</a:t>
            </a:r>
          </a:p>
        </p:txBody>
      </p:sp>
      <p:sp>
        <p:nvSpPr>
          <p:cNvPr name="Freeform 4" id="4"/>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67800" y="0"/>
            <a:ext cx="9220200" cy="10287000"/>
          </a:xfrm>
          <a:custGeom>
            <a:avLst/>
            <a:gdLst/>
            <a:ahLst/>
            <a:cxnLst/>
            <a:rect r="r" b="b" t="t" l="l"/>
            <a:pathLst>
              <a:path h="10287000" w="9220200">
                <a:moveTo>
                  <a:pt x="0" y="0"/>
                </a:moveTo>
                <a:lnTo>
                  <a:pt x="9220200" y="0"/>
                </a:lnTo>
                <a:lnTo>
                  <a:pt x="9220200" y="10287000"/>
                </a:lnTo>
                <a:lnTo>
                  <a:pt x="0" y="10287000"/>
                </a:lnTo>
                <a:lnTo>
                  <a:pt x="0" y="0"/>
                </a:lnTo>
                <a:close/>
              </a:path>
            </a:pathLst>
          </a:custGeom>
          <a:blipFill>
            <a:blip r:embed="rId2"/>
            <a:stretch>
              <a:fillRect l="-5071" t="0" r="-6498" b="0"/>
            </a:stretch>
          </a:blipFill>
        </p:spPr>
      </p:sp>
      <p:sp>
        <p:nvSpPr>
          <p:cNvPr name="AutoShape 3" id="3"/>
          <p:cNvSpPr/>
          <p:nvPr/>
        </p:nvSpPr>
        <p:spPr>
          <a:xfrm>
            <a:off x="1384300" y="7567510"/>
            <a:ext cx="62992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384300" y="2614447"/>
            <a:ext cx="6299200" cy="4692753"/>
            <a:chOff x="0" y="0"/>
            <a:chExt cx="8398933" cy="6257005"/>
          </a:xfrm>
        </p:grpSpPr>
        <p:sp>
          <p:nvSpPr>
            <p:cNvPr name="TextBox 5" id="5"/>
            <p:cNvSpPr txBox="true"/>
            <p:nvPr/>
          </p:nvSpPr>
          <p:spPr>
            <a:xfrm rot="0">
              <a:off x="0" y="3790030"/>
              <a:ext cx="8398933" cy="2466975"/>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003EA8"/>
                  </a:solidFill>
                  <a:latin typeface="Muli Bold"/>
                </a:rPr>
                <a:t>C</a:t>
              </a:r>
              <a:r>
                <a:rPr lang="en-US" sz="2499">
                  <a:solidFill>
                    <a:srgbClr val="003EA8"/>
                  </a:solidFill>
                  <a:latin typeface="Muli"/>
                </a:rPr>
                <a:t>ác thuật toán được đề xuất trong bài toán này có độ phức tạp thời gian tuyến tính. </a:t>
              </a:r>
              <a:r>
                <a:rPr lang="en-US" sz="2499">
                  <a:solidFill>
                    <a:srgbClr val="003EA8"/>
                  </a:solidFill>
                  <a:latin typeface="Muli"/>
                  <a:hlinkClick r:id="rId3" tooltip="https://arxiv.org/abs/2104.06873v2"/>
                </a:rPr>
                <a:t>Đây là những thuật toán đầu tiên đạt được tỷ lệ xấp xỉ hằng số với xác suất cao trong thời gian tuyến tính</a:t>
              </a:r>
            </a:p>
          </p:txBody>
        </p:sp>
        <p:sp>
          <p:nvSpPr>
            <p:cNvPr name="TextBox 6" id="6"/>
            <p:cNvSpPr txBox="true"/>
            <p:nvPr/>
          </p:nvSpPr>
          <p:spPr>
            <a:xfrm rot="0">
              <a:off x="0" y="219075"/>
              <a:ext cx="8398933" cy="2537140"/>
            </a:xfrm>
            <a:prstGeom prst="rect">
              <a:avLst/>
            </a:prstGeom>
          </p:spPr>
          <p:txBody>
            <a:bodyPr anchor="t" rtlCol="false" tIns="0" lIns="0" bIns="0" rIns="0">
              <a:spAutoFit/>
            </a:bodyPr>
            <a:lstStyle/>
            <a:p>
              <a:pPr algn="l" marL="0" indent="0" lvl="0">
                <a:lnSpc>
                  <a:spcPts val="6980"/>
                </a:lnSpc>
                <a:spcBef>
                  <a:spcPct val="0"/>
                </a:spcBef>
              </a:pPr>
              <a:r>
                <a:rPr lang="en-US" sz="7756">
                  <a:solidFill>
                    <a:srgbClr val="003EA8"/>
                  </a:solidFill>
                  <a:latin typeface="Muli Bold"/>
                </a:rPr>
                <a:t>I. </a:t>
              </a:r>
              <a:r>
                <a:rPr lang="en-US" sz="7756" strike="noStrike" u="none">
                  <a:solidFill>
                    <a:srgbClr val="003EA8"/>
                  </a:solidFill>
                  <a:latin typeface="Muli Bold"/>
                </a:rPr>
                <a:t>Giới thiệu về bài toán</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01822" y="1710976"/>
            <a:ext cx="3662625" cy="5642699"/>
          </a:xfrm>
          <a:custGeom>
            <a:avLst/>
            <a:gdLst/>
            <a:ahLst/>
            <a:cxnLst/>
            <a:rect r="r" b="b" t="t" l="l"/>
            <a:pathLst>
              <a:path h="5642699" w="3662625">
                <a:moveTo>
                  <a:pt x="0" y="0"/>
                </a:moveTo>
                <a:lnTo>
                  <a:pt x="3662625" y="0"/>
                </a:lnTo>
                <a:lnTo>
                  <a:pt x="3662625" y="5642699"/>
                </a:lnTo>
                <a:lnTo>
                  <a:pt x="0" y="56426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3374208"/>
            <a:ext cx="11659586" cy="3979467"/>
          </a:xfrm>
          <a:custGeom>
            <a:avLst/>
            <a:gdLst/>
            <a:ahLst/>
            <a:cxnLst/>
            <a:rect r="r" b="b" t="t" l="l"/>
            <a:pathLst>
              <a:path h="3979467" w="11659586">
                <a:moveTo>
                  <a:pt x="0" y="0"/>
                </a:moveTo>
                <a:lnTo>
                  <a:pt x="11659586" y="0"/>
                </a:lnTo>
                <a:lnTo>
                  <a:pt x="11659586" y="3979467"/>
                </a:lnTo>
                <a:lnTo>
                  <a:pt x="0" y="3979467"/>
                </a:lnTo>
                <a:lnTo>
                  <a:pt x="0" y="0"/>
                </a:lnTo>
                <a:close/>
              </a:path>
            </a:pathLst>
          </a:custGeom>
          <a:blipFill>
            <a:blip r:embed="rId5"/>
            <a:stretch>
              <a:fillRect l="0" t="0" r="0" b="0"/>
            </a:stretch>
          </a:blipFill>
        </p:spPr>
      </p:sp>
      <p:sp>
        <p:nvSpPr>
          <p:cNvPr name="TextBox 4" id="4"/>
          <p:cNvSpPr txBox="true"/>
          <p:nvPr/>
        </p:nvSpPr>
        <p:spPr>
          <a:xfrm rot="0">
            <a:off x="1028700" y="2134167"/>
            <a:ext cx="10578305" cy="822007"/>
          </a:xfrm>
          <a:prstGeom prst="rect">
            <a:avLst/>
          </a:prstGeom>
        </p:spPr>
        <p:txBody>
          <a:bodyPr anchor="t" rtlCol="false" tIns="0" lIns="0" bIns="0" rIns="0">
            <a:spAutoFit/>
          </a:bodyPr>
          <a:lstStyle/>
          <a:p>
            <a:pPr>
              <a:lnSpc>
                <a:spcPts val="6532"/>
              </a:lnSpc>
            </a:pPr>
            <a:r>
              <a:rPr lang="en-US" sz="5025">
                <a:solidFill>
                  <a:srgbClr val="2B4B82"/>
                </a:solidFill>
                <a:latin typeface="Josefin Sans Bold"/>
              </a:rPr>
              <a:t>INTERPOLATEDGREEDY</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65635" y="-954888"/>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57245" y="2880455"/>
            <a:ext cx="14295393" cy="6464729"/>
          </a:xfrm>
          <a:custGeom>
            <a:avLst/>
            <a:gdLst/>
            <a:ahLst/>
            <a:cxnLst/>
            <a:rect r="r" b="b" t="t" l="l"/>
            <a:pathLst>
              <a:path h="6464729" w="14295393">
                <a:moveTo>
                  <a:pt x="0" y="0"/>
                </a:moveTo>
                <a:lnTo>
                  <a:pt x="14295393" y="0"/>
                </a:lnTo>
                <a:lnTo>
                  <a:pt x="14295393" y="6464729"/>
                </a:lnTo>
                <a:lnTo>
                  <a:pt x="0" y="6464729"/>
                </a:lnTo>
                <a:lnTo>
                  <a:pt x="0" y="0"/>
                </a:lnTo>
                <a:close/>
              </a:path>
            </a:pathLst>
          </a:custGeom>
          <a:blipFill>
            <a:blip r:embed="rId5"/>
            <a:stretch>
              <a:fillRect l="0" t="0" r="0" b="0"/>
            </a:stretch>
          </a:blipFill>
        </p:spPr>
      </p:sp>
      <p:sp>
        <p:nvSpPr>
          <p:cNvPr name="TextBox 4" id="4"/>
          <p:cNvSpPr txBox="true"/>
          <p:nvPr/>
        </p:nvSpPr>
        <p:spPr>
          <a:xfrm rot="0">
            <a:off x="2715789" y="1809312"/>
            <a:ext cx="10578305" cy="822007"/>
          </a:xfrm>
          <a:prstGeom prst="rect">
            <a:avLst/>
          </a:prstGeom>
        </p:spPr>
        <p:txBody>
          <a:bodyPr anchor="t" rtlCol="false" tIns="0" lIns="0" bIns="0" rIns="0">
            <a:spAutoFit/>
          </a:bodyPr>
          <a:lstStyle/>
          <a:p>
            <a:pPr>
              <a:lnSpc>
                <a:spcPts val="6532"/>
              </a:lnSpc>
            </a:pPr>
            <a:r>
              <a:rPr lang="en-US" sz="5025">
                <a:solidFill>
                  <a:srgbClr val="2B4B82"/>
                </a:solidFill>
                <a:latin typeface="Josefin Sans Bold"/>
              </a:rPr>
              <a:t>INTERPLACEGREEDY</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10368547" y="2169352"/>
            <a:ext cx="7724783" cy="5768744"/>
            <a:chOff x="0" y="0"/>
            <a:chExt cx="2818022" cy="2104453"/>
          </a:xfrm>
        </p:grpSpPr>
        <p:sp>
          <p:nvSpPr>
            <p:cNvPr name="Freeform 4" id="4"/>
            <p:cNvSpPr/>
            <p:nvPr/>
          </p:nvSpPr>
          <p:spPr>
            <a:xfrm flipH="false" flipV="false" rot="0">
              <a:off x="0" y="0"/>
              <a:ext cx="2818022" cy="2104453"/>
            </a:xfrm>
            <a:custGeom>
              <a:avLst/>
              <a:gdLst/>
              <a:ahLst/>
              <a:cxnLst/>
              <a:rect r="r" b="b" t="t" l="l"/>
              <a:pathLst>
                <a:path h="2104453" w="2818022">
                  <a:moveTo>
                    <a:pt x="0" y="0"/>
                  </a:moveTo>
                  <a:lnTo>
                    <a:pt x="2818022" y="0"/>
                  </a:lnTo>
                  <a:lnTo>
                    <a:pt x="2818022" y="2104453"/>
                  </a:lnTo>
                  <a:lnTo>
                    <a:pt x="0" y="2104453"/>
                  </a:lnTo>
                  <a:close/>
                </a:path>
              </a:pathLst>
            </a:custGeom>
            <a:solidFill>
              <a:srgbClr val="FFFFFF"/>
            </a:solidFill>
          </p:spPr>
        </p:sp>
      </p:grpSp>
      <p:sp>
        <p:nvSpPr>
          <p:cNvPr name="Freeform 5" id="5"/>
          <p:cNvSpPr/>
          <p:nvPr/>
        </p:nvSpPr>
        <p:spPr>
          <a:xfrm flipH="false" flipV="false" rot="0">
            <a:off x="10974551" y="2800119"/>
            <a:ext cx="5778474" cy="4507210"/>
          </a:xfrm>
          <a:custGeom>
            <a:avLst/>
            <a:gdLst/>
            <a:ahLst/>
            <a:cxnLst/>
            <a:rect r="r" b="b" t="t" l="l"/>
            <a:pathLst>
              <a:path h="4507210" w="5778474">
                <a:moveTo>
                  <a:pt x="0" y="0"/>
                </a:moveTo>
                <a:lnTo>
                  <a:pt x="5778474" y="0"/>
                </a:lnTo>
                <a:lnTo>
                  <a:pt x="5778474" y="4507210"/>
                </a:lnTo>
                <a:lnTo>
                  <a:pt x="0" y="4507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3414">
            <a:off x="16880459" y="3839882"/>
            <a:ext cx="417336" cy="598331"/>
          </a:xfrm>
          <a:custGeom>
            <a:avLst/>
            <a:gdLst/>
            <a:ahLst/>
            <a:cxnLst/>
            <a:rect r="r" b="b" t="t" l="l"/>
            <a:pathLst>
              <a:path h="598331" w="417336">
                <a:moveTo>
                  <a:pt x="0" y="0"/>
                </a:moveTo>
                <a:lnTo>
                  <a:pt x="417336" y="0"/>
                </a:lnTo>
                <a:lnTo>
                  <a:pt x="417336" y="598330"/>
                </a:lnTo>
                <a:lnTo>
                  <a:pt x="0" y="5983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9908900" y="3235000"/>
            <a:ext cx="121908" cy="12190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9" id="9"/>
          <p:cNvGrpSpPr/>
          <p:nvPr/>
        </p:nvGrpSpPr>
        <p:grpSpPr>
          <a:xfrm rot="0">
            <a:off x="10055579" y="7995212"/>
            <a:ext cx="121908" cy="121908"/>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1" id="11"/>
          <p:cNvSpPr txBox="true"/>
          <p:nvPr/>
        </p:nvSpPr>
        <p:spPr>
          <a:xfrm rot="0">
            <a:off x="247792" y="4146686"/>
            <a:ext cx="9869868" cy="2743200"/>
          </a:xfrm>
          <a:prstGeom prst="rect">
            <a:avLst/>
          </a:prstGeom>
        </p:spPr>
        <p:txBody>
          <a:bodyPr anchor="t" rtlCol="false" tIns="0" lIns="0" bIns="0" rIns="0">
            <a:spAutoFit/>
          </a:bodyPr>
          <a:lstStyle/>
          <a:p>
            <a:pPr algn="ctr">
              <a:lnSpc>
                <a:spcPts val="10800"/>
              </a:lnSpc>
            </a:pPr>
            <a:r>
              <a:rPr lang="en-US" sz="9000">
                <a:solidFill>
                  <a:srgbClr val="003EA8"/>
                </a:solidFill>
                <a:latin typeface="Muli Bold"/>
              </a:rPr>
              <a:t>IV. Đánh giá và thực nghiệm</a:t>
            </a:r>
          </a:p>
        </p:txBody>
      </p:sp>
      <p:sp>
        <p:nvSpPr>
          <p:cNvPr name="Freeform 12" id="12"/>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203414">
            <a:off x="11489227" y="4583034"/>
            <a:ext cx="321948" cy="461574"/>
          </a:xfrm>
          <a:custGeom>
            <a:avLst/>
            <a:gdLst/>
            <a:ahLst/>
            <a:cxnLst/>
            <a:rect r="r" b="b" t="t" l="l"/>
            <a:pathLst>
              <a:path h="461574" w="321948">
                <a:moveTo>
                  <a:pt x="0" y="0"/>
                </a:moveTo>
                <a:lnTo>
                  <a:pt x="321948" y="0"/>
                </a:lnTo>
                <a:lnTo>
                  <a:pt x="321948" y="461575"/>
                </a:lnTo>
                <a:lnTo>
                  <a:pt x="0" y="4615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09650"/>
            <a:ext cx="9865519" cy="990600"/>
          </a:xfrm>
          <a:prstGeom prst="rect">
            <a:avLst/>
          </a:prstGeom>
        </p:spPr>
        <p:txBody>
          <a:bodyPr anchor="t" rtlCol="false" tIns="0" lIns="0" bIns="0" rIns="0">
            <a:spAutoFit/>
          </a:bodyPr>
          <a:lstStyle/>
          <a:p>
            <a:pPr>
              <a:lnSpc>
                <a:spcPts val="7680"/>
              </a:lnSpc>
            </a:pPr>
            <a:r>
              <a:rPr lang="en-US" sz="6400">
                <a:solidFill>
                  <a:srgbClr val="2B4B82"/>
                </a:solidFill>
                <a:latin typeface="Josefin Sans Bold"/>
              </a:rPr>
              <a:t>Đánh giá và thực nghiệm</a:t>
            </a:r>
          </a:p>
        </p:txBody>
      </p:sp>
      <p:sp>
        <p:nvSpPr>
          <p:cNvPr name="TextBox 3" id="3"/>
          <p:cNvSpPr txBox="true"/>
          <p:nvPr/>
        </p:nvSpPr>
        <p:spPr>
          <a:xfrm rot="0">
            <a:off x="6261369" y="2443398"/>
            <a:ext cx="9331124" cy="976630"/>
          </a:xfrm>
          <a:prstGeom prst="rect">
            <a:avLst/>
          </a:prstGeom>
        </p:spPr>
        <p:txBody>
          <a:bodyPr anchor="t" rtlCol="false" tIns="0" lIns="0" bIns="0" rIns="0">
            <a:spAutoFit/>
          </a:bodyPr>
          <a:lstStyle/>
          <a:p>
            <a:pPr marL="604520" indent="-302260" lvl="1">
              <a:lnSpc>
                <a:spcPts val="3919"/>
              </a:lnSpc>
              <a:buFont typeface="Arial"/>
              <a:buChar char="•"/>
            </a:pPr>
            <a:r>
              <a:rPr lang="en-US" sz="2800">
                <a:solidFill>
                  <a:srgbClr val="000000"/>
                </a:solidFill>
                <a:latin typeface="Josefin Sans Bold"/>
              </a:rPr>
              <a:t>Các thuật toán đã được triển khai bằng ngôn ngữ C++ và sử dụng cùng hàm mục tiêu. </a:t>
            </a:r>
          </a:p>
        </p:txBody>
      </p:sp>
      <p:sp>
        <p:nvSpPr>
          <p:cNvPr name="TextBox 4" id="4"/>
          <p:cNvSpPr txBox="true"/>
          <p:nvPr/>
        </p:nvSpPr>
        <p:spPr>
          <a:xfrm rot="0">
            <a:off x="6261369" y="3765639"/>
            <a:ext cx="9331124" cy="976630"/>
          </a:xfrm>
          <a:prstGeom prst="rect">
            <a:avLst/>
          </a:prstGeom>
        </p:spPr>
        <p:txBody>
          <a:bodyPr anchor="t" rtlCol="false" tIns="0" lIns="0" bIns="0" rIns="0">
            <a:spAutoFit/>
          </a:bodyPr>
          <a:lstStyle/>
          <a:p>
            <a:pPr algn="just" marL="604520" indent="-302260" lvl="1">
              <a:lnSpc>
                <a:spcPts val="3919"/>
              </a:lnSpc>
              <a:buFont typeface="Arial"/>
              <a:buChar char="•"/>
            </a:pPr>
            <a:r>
              <a:rPr lang="en-US" sz="2800">
                <a:solidFill>
                  <a:srgbClr val="040404"/>
                </a:solidFill>
                <a:latin typeface="Josefin Sans Bold"/>
              </a:rPr>
              <a:t>Sử dụng cùng một mã nguồn đánh giá mục tiêu submodular f cho các thuật toán</a:t>
            </a:r>
          </a:p>
        </p:txBody>
      </p:sp>
      <p:sp>
        <p:nvSpPr>
          <p:cNvPr name="TextBox 5" id="5"/>
          <p:cNvSpPr txBox="true"/>
          <p:nvPr/>
        </p:nvSpPr>
        <p:spPr>
          <a:xfrm rot="0">
            <a:off x="6261369" y="5066119"/>
            <a:ext cx="9331124" cy="297688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Josefin Sans Bold"/>
              </a:rPr>
              <a:t>Quá trình thực nghiệm sử dụng ba ứng dụng SMCC bao gồm:</a:t>
            </a:r>
          </a:p>
          <a:p>
            <a:pPr algn="just" marL="1209039" indent="-403013" lvl="2">
              <a:lnSpc>
                <a:spcPts val="3919"/>
              </a:lnSpc>
              <a:buFont typeface="Arial"/>
              <a:buChar char="⚬"/>
            </a:pPr>
            <a:r>
              <a:rPr lang="en-US" sz="2799">
                <a:solidFill>
                  <a:srgbClr val="000000"/>
                </a:solidFill>
                <a:latin typeface="Josefin Sans"/>
              </a:rPr>
              <a:t>Cardinality constrained maximum cut (maxcut)</a:t>
            </a:r>
          </a:p>
          <a:p>
            <a:pPr algn="just" marL="1209039" indent="-403013" lvl="2">
              <a:lnSpc>
                <a:spcPts val="3919"/>
              </a:lnSpc>
              <a:buFont typeface="Arial"/>
              <a:buChar char="⚬"/>
            </a:pPr>
            <a:r>
              <a:rPr lang="en-US" sz="2799">
                <a:solidFill>
                  <a:srgbClr val="000000"/>
                </a:solidFill>
                <a:latin typeface="Josefin Sans"/>
              </a:rPr>
              <a:t>Revenue maximization on social networks (revmax)</a:t>
            </a:r>
          </a:p>
          <a:p>
            <a:pPr algn="just" marL="1209039" indent="-403013" lvl="2">
              <a:lnSpc>
                <a:spcPts val="3919"/>
              </a:lnSpc>
              <a:buFont typeface="Arial"/>
              <a:buChar char="⚬"/>
            </a:pPr>
            <a:r>
              <a:rPr lang="en-US" sz="2799">
                <a:solidFill>
                  <a:srgbClr val="000000"/>
                </a:solidFill>
                <a:latin typeface="Josefin Sans"/>
              </a:rPr>
              <a:t>Image summarization (imgsum)</a:t>
            </a:r>
          </a:p>
        </p:txBody>
      </p:sp>
      <p:sp>
        <p:nvSpPr>
          <p:cNvPr name="Freeform 6" id="6"/>
          <p:cNvSpPr/>
          <p:nvPr/>
        </p:nvSpPr>
        <p:spPr>
          <a:xfrm flipH="false" flipV="false" rot="0">
            <a:off x="1796664" y="2400300"/>
            <a:ext cx="3662625" cy="5642699"/>
          </a:xfrm>
          <a:custGeom>
            <a:avLst/>
            <a:gdLst/>
            <a:ahLst/>
            <a:cxnLst/>
            <a:rect r="r" b="b" t="t" l="l"/>
            <a:pathLst>
              <a:path h="5642699" w="3662625">
                <a:moveTo>
                  <a:pt x="0" y="0"/>
                </a:moveTo>
                <a:lnTo>
                  <a:pt x="3662625" y="0"/>
                </a:lnTo>
                <a:lnTo>
                  <a:pt x="3662625" y="5642699"/>
                </a:lnTo>
                <a:lnTo>
                  <a:pt x="0" y="56426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921918" y="-599260"/>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78358">
            <a:off x="13492008" y="9027080"/>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9758" y="1684366"/>
            <a:ext cx="3874545" cy="5122596"/>
          </a:xfrm>
          <a:custGeom>
            <a:avLst/>
            <a:gdLst/>
            <a:ahLst/>
            <a:cxnLst/>
            <a:rect r="r" b="b" t="t" l="l"/>
            <a:pathLst>
              <a:path h="5122596" w="3874545">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80976" y="2475095"/>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5732" y="3214319"/>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65740" y="3917144"/>
            <a:ext cx="1511833" cy="551939"/>
          </a:xfrm>
          <a:custGeom>
            <a:avLst/>
            <a:gdLst/>
            <a:ahLst/>
            <a:cxnLst/>
            <a:rect r="r" b="b" t="t" l="l"/>
            <a:pathLst>
              <a:path h="551939" w="1511833">
                <a:moveTo>
                  <a:pt x="0" y="0"/>
                </a:moveTo>
                <a:lnTo>
                  <a:pt x="1511833" y="0"/>
                </a:lnTo>
                <a:lnTo>
                  <a:pt x="1511833" y="551939"/>
                </a:lnTo>
                <a:lnTo>
                  <a:pt x="0" y="551939"/>
                </a:lnTo>
                <a:lnTo>
                  <a:pt x="0" y="0"/>
                </a:lnTo>
                <a:close/>
              </a:path>
            </a:pathLst>
          </a:custGeom>
          <a:blipFill>
            <a:blip r:embed="rId8"/>
            <a:stretch>
              <a:fillRect l="0" t="0" r="0" b="0"/>
            </a:stretch>
          </a:blipFill>
        </p:spPr>
      </p:sp>
      <p:sp>
        <p:nvSpPr>
          <p:cNvPr name="Freeform 6" id="6"/>
          <p:cNvSpPr/>
          <p:nvPr/>
        </p:nvSpPr>
        <p:spPr>
          <a:xfrm flipH="false" flipV="false" rot="0">
            <a:off x="14116922" y="5915221"/>
            <a:ext cx="1856984" cy="414147"/>
          </a:xfrm>
          <a:custGeom>
            <a:avLst/>
            <a:gdLst/>
            <a:ahLst/>
            <a:cxnLst/>
            <a:rect r="r" b="b" t="t" l="l"/>
            <a:pathLst>
              <a:path h="414147" w="1856984">
                <a:moveTo>
                  <a:pt x="0" y="0"/>
                </a:moveTo>
                <a:lnTo>
                  <a:pt x="1856984" y="0"/>
                </a:lnTo>
                <a:lnTo>
                  <a:pt x="1856984" y="414147"/>
                </a:lnTo>
                <a:lnTo>
                  <a:pt x="0" y="414147"/>
                </a:lnTo>
                <a:lnTo>
                  <a:pt x="0" y="0"/>
                </a:lnTo>
                <a:close/>
              </a:path>
            </a:pathLst>
          </a:custGeom>
          <a:blipFill>
            <a:blip r:embed="rId9"/>
            <a:stretch>
              <a:fillRect l="0" t="0" r="0" b="0"/>
            </a:stretch>
          </a:blipFill>
        </p:spPr>
      </p:sp>
      <p:sp>
        <p:nvSpPr>
          <p:cNvPr name="TextBox 7" id="7"/>
          <p:cNvSpPr txBox="true"/>
          <p:nvPr/>
        </p:nvSpPr>
        <p:spPr>
          <a:xfrm rot="0">
            <a:off x="6255521" y="722341"/>
            <a:ext cx="11345024" cy="962025"/>
          </a:xfrm>
          <a:prstGeom prst="rect">
            <a:avLst/>
          </a:prstGeom>
        </p:spPr>
        <p:txBody>
          <a:bodyPr anchor="t" rtlCol="false" tIns="0" lIns="0" bIns="0" rIns="0">
            <a:spAutoFit/>
          </a:bodyPr>
          <a:lstStyle/>
          <a:p>
            <a:pPr>
              <a:lnSpc>
                <a:spcPts val="7559"/>
              </a:lnSpc>
            </a:pPr>
            <a:r>
              <a:rPr lang="en-US" sz="6299">
                <a:solidFill>
                  <a:srgbClr val="2B4B82"/>
                </a:solidFill>
                <a:latin typeface="Josefin Sans Bold"/>
              </a:rPr>
              <a:t>Các thuật toán thực nghiệm</a:t>
            </a:r>
          </a:p>
        </p:txBody>
      </p:sp>
      <p:sp>
        <p:nvSpPr>
          <p:cNvPr name="TextBox 8" id="8"/>
          <p:cNvSpPr txBox="true"/>
          <p:nvPr/>
        </p:nvSpPr>
        <p:spPr>
          <a:xfrm rot="0">
            <a:off x="8082088" y="2893378"/>
            <a:ext cx="8592473" cy="5433695"/>
          </a:xfrm>
          <a:prstGeom prst="rect">
            <a:avLst/>
          </a:prstGeom>
        </p:spPr>
        <p:txBody>
          <a:bodyPr anchor="t" rtlCol="false" tIns="0" lIns="0" bIns="0" rIns="0">
            <a:spAutoFit/>
          </a:bodyPr>
          <a:lstStyle/>
          <a:p>
            <a:pPr algn="just" marL="609918" indent="-304959" lvl="1">
              <a:lnSpc>
                <a:spcPts val="3955"/>
              </a:lnSpc>
              <a:buFont typeface="Arial"/>
              <a:buChar char="•"/>
            </a:pPr>
            <a:r>
              <a:rPr lang="en-US" sz="2825">
                <a:solidFill>
                  <a:srgbClr val="000000"/>
                </a:solidFill>
                <a:latin typeface="Josefin Sans"/>
              </a:rPr>
              <a:t>LRVZ: Thuật toán của Liu và cộng sự nhằm so sánh kết quả với tỉ lệ  e + ε + o với độ phức tạp thời gian </a:t>
            </a:r>
          </a:p>
          <a:p>
            <a:pPr algn="just" marL="609918" indent="-304959" lvl="1">
              <a:lnSpc>
                <a:spcPts val="3955"/>
              </a:lnSpc>
              <a:buFont typeface="Arial"/>
              <a:buChar char="•"/>
            </a:pPr>
            <a:r>
              <a:rPr lang="en-US" sz="2825">
                <a:solidFill>
                  <a:srgbClr val="000000"/>
                </a:solidFill>
                <a:latin typeface="Josefin Sans"/>
              </a:rPr>
              <a:t>FKK: Thuật toán của Fedma và cộng sự với tỉ lệ 5.828 với độ phức tạp thời gian O(kn)</a:t>
            </a:r>
          </a:p>
          <a:p>
            <a:pPr algn="just" marL="609918" indent="-304959" lvl="1">
              <a:lnSpc>
                <a:spcPts val="3955"/>
              </a:lnSpc>
              <a:buFont typeface="Arial"/>
              <a:buChar char="•"/>
            </a:pPr>
            <a:r>
              <a:rPr lang="en-US" sz="2825">
                <a:solidFill>
                  <a:srgbClr val="000000"/>
                </a:solidFill>
                <a:latin typeface="Josefin Sans"/>
              </a:rPr>
              <a:t>AEFNS: Thuật toán của Alaluf và cộng sự với tỉ lệ 5 + ε và độ phức tạp thời gian </a:t>
            </a:r>
          </a:p>
          <a:p>
            <a:pPr algn="just" marL="609918" indent="-304959" lvl="1">
              <a:lnSpc>
                <a:spcPts val="3955"/>
              </a:lnSpc>
              <a:buFont typeface="Arial"/>
              <a:buChar char="•"/>
            </a:pPr>
            <a:r>
              <a:rPr lang="en-US" sz="2825">
                <a:solidFill>
                  <a:srgbClr val="000000"/>
                </a:solidFill>
                <a:latin typeface="Josefin Sans"/>
              </a:rPr>
              <a:t>Hai thuật toán đề xuất là LS và LS+ đã được đề xuất.</a:t>
            </a:r>
          </a:p>
          <a:p>
            <a:pPr algn="just" marL="609918" indent="-304959" lvl="1">
              <a:lnSpc>
                <a:spcPts val="3955"/>
              </a:lnSpc>
              <a:buFont typeface="Arial"/>
              <a:buChar char="•"/>
            </a:pPr>
            <a:r>
              <a:rPr lang="en-US" sz="2825">
                <a:solidFill>
                  <a:srgbClr val="000000"/>
                </a:solidFill>
                <a:latin typeface="Josefin Sans"/>
              </a:rPr>
              <a:t>Hai thuật toán LS+ và AEFNS sử dung MULTIPASSLINEAR cho hậu xử lý.</a:t>
            </a: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8200" y="986322"/>
            <a:ext cx="13826626" cy="1002983"/>
          </a:xfrm>
          <a:prstGeom prst="rect">
            <a:avLst/>
          </a:prstGeom>
        </p:spPr>
        <p:txBody>
          <a:bodyPr anchor="t" rtlCol="false" tIns="0" lIns="0" bIns="0" rIns="0">
            <a:spAutoFit/>
          </a:bodyPr>
          <a:lstStyle/>
          <a:p>
            <a:pPr>
              <a:lnSpc>
                <a:spcPts val="7507"/>
              </a:lnSpc>
            </a:pPr>
            <a:r>
              <a:rPr lang="en-US" sz="7150">
                <a:solidFill>
                  <a:srgbClr val="2B4B82"/>
                </a:solidFill>
                <a:latin typeface="Josefin Sans Bold"/>
              </a:rPr>
              <a:t>Các bộ dữ liệu thực nghiệm</a:t>
            </a:r>
          </a:p>
        </p:txBody>
      </p:sp>
      <p:sp>
        <p:nvSpPr>
          <p:cNvPr name="TextBox 3" id="3"/>
          <p:cNvSpPr txBox="true"/>
          <p:nvPr/>
        </p:nvSpPr>
        <p:spPr>
          <a:xfrm rot="0">
            <a:off x="1028700" y="3070828"/>
            <a:ext cx="9352248" cy="1021715"/>
          </a:xfrm>
          <a:prstGeom prst="rect">
            <a:avLst/>
          </a:prstGeom>
        </p:spPr>
        <p:txBody>
          <a:bodyPr anchor="t" rtlCol="false" tIns="0" lIns="0" bIns="0" rIns="0">
            <a:spAutoFit/>
          </a:bodyPr>
          <a:lstStyle/>
          <a:p>
            <a:pPr marL="626110" indent="-313055" lvl="1">
              <a:lnSpc>
                <a:spcPts val="4060"/>
              </a:lnSpc>
              <a:buFont typeface="Arial"/>
              <a:buChar char="•"/>
            </a:pPr>
            <a:r>
              <a:rPr lang="en-US" sz="2900">
                <a:solidFill>
                  <a:srgbClr val="000000"/>
                </a:solidFill>
                <a:latin typeface="Josefin Sans"/>
              </a:rPr>
              <a:t>ba: đồ thị ngẫu nhiên BA với số đỉnh là n = 5000, xác suất cạnh p=0.01</a:t>
            </a:r>
          </a:p>
        </p:txBody>
      </p:sp>
      <p:grpSp>
        <p:nvGrpSpPr>
          <p:cNvPr name="Group 4" id="4"/>
          <p:cNvGrpSpPr/>
          <p:nvPr/>
        </p:nvGrpSpPr>
        <p:grpSpPr>
          <a:xfrm rot="0">
            <a:off x="11752930" y="1444951"/>
            <a:ext cx="6204792" cy="6204792"/>
            <a:chOff x="0" y="0"/>
            <a:chExt cx="8273056" cy="8273056"/>
          </a:xfrm>
        </p:grpSpPr>
        <p:grpSp>
          <p:nvGrpSpPr>
            <p:cNvPr name="Group 5" id="5"/>
            <p:cNvGrpSpPr>
              <a:grpSpLocks noChangeAspect="true"/>
            </p:cNvGrpSpPr>
            <p:nvPr/>
          </p:nvGrpSpPr>
          <p:grpSpPr>
            <a:xfrm rot="0">
              <a:off x="0" y="0"/>
              <a:ext cx="8273056" cy="8273056"/>
              <a:chOff x="0" y="0"/>
              <a:chExt cx="2540000" cy="2540000"/>
            </a:xfrm>
          </p:grpSpPr>
          <p:sp>
            <p:nvSpPr>
              <p:cNvPr name="Freeform 6" id="6"/>
              <p:cNvSpPr/>
              <p:nvPr/>
            </p:nvSpPr>
            <p:spPr>
              <a:xfrm flipH="false" flipV="false" rot="0">
                <a:off x="1270000" y="0"/>
                <a:ext cx="1225947" cy="1104203"/>
              </a:xfrm>
              <a:custGeom>
                <a:avLst/>
                <a:gdLst/>
                <a:ahLst/>
                <a:cxnLst/>
                <a:rect r="r" b="b" t="t" l="l"/>
                <a:pathLst>
                  <a:path h="1104203" w="1225947">
                    <a:moveTo>
                      <a:pt x="0" y="0"/>
                    </a:moveTo>
                    <a:cubicBezTo>
                      <a:pt x="573695" y="0"/>
                      <a:pt x="1076156" y="384611"/>
                      <a:pt x="1225947" y="938406"/>
                    </a:cubicBezTo>
                    <a:lnTo>
                      <a:pt x="612973" y="1104203"/>
                    </a:lnTo>
                    <a:cubicBezTo>
                      <a:pt x="538078" y="827305"/>
                      <a:pt x="286848" y="635000"/>
                      <a:pt x="0" y="635000"/>
                    </a:cubicBezTo>
                    <a:close/>
                  </a:path>
                </a:pathLst>
              </a:custGeom>
              <a:solidFill>
                <a:srgbClr val="F7B4A7"/>
              </a:solidFill>
            </p:spPr>
          </p:sp>
          <p:sp>
            <p:nvSpPr>
              <p:cNvPr name="Freeform 7" id="7"/>
              <p:cNvSpPr/>
              <p:nvPr/>
            </p:nvSpPr>
            <p:spPr>
              <a:xfrm flipH="false" flipV="false" rot="0">
                <a:off x="1617102" y="877548"/>
                <a:ext cx="1038022" cy="1455928"/>
              </a:xfrm>
              <a:custGeom>
                <a:avLst/>
                <a:gdLst/>
                <a:ahLst/>
                <a:cxnLst/>
                <a:rect r="r" b="b" t="t" l="l"/>
                <a:pathLst>
                  <a:path h="1455928" w="1038022">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E99DA6"/>
              </a:solidFill>
            </p:spPr>
          </p:sp>
          <p:sp>
            <p:nvSpPr>
              <p:cNvPr name="Freeform 8" id="8"/>
              <p:cNvSpPr/>
              <p:nvPr/>
            </p:nvSpPr>
            <p:spPr>
              <a:xfrm flipH="false" flipV="false" rot="0">
                <a:off x="473094" y="1764429"/>
                <a:ext cx="1543393" cy="870232"/>
              </a:xfrm>
              <a:custGeom>
                <a:avLst/>
                <a:gdLst/>
                <a:ahLst/>
                <a:cxnLst/>
                <a:rect r="r" b="b" t="t" l="l"/>
                <a:pathLst>
                  <a:path h="870232" w="1543393">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D589A8"/>
              </a:solidFill>
            </p:spPr>
          </p:sp>
          <p:sp>
            <p:nvSpPr>
              <p:cNvPr name="Freeform 9" id="9"/>
              <p:cNvSpPr/>
              <p:nvPr/>
            </p:nvSpPr>
            <p:spPr>
              <a:xfrm flipH="false" flipV="false" rot="0">
                <a:off x="-121047" y="817672"/>
                <a:ext cx="1017804" cy="1479780"/>
              </a:xfrm>
              <a:custGeom>
                <a:avLst/>
                <a:gdLst/>
                <a:ahLst/>
                <a:cxnLst/>
                <a:rect r="r" b="b" t="t" l="l"/>
                <a:pathLst>
                  <a:path h="1479780" w="1017804">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BA7AAB"/>
              </a:solidFill>
            </p:spPr>
          </p:sp>
          <p:sp>
            <p:nvSpPr>
              <p:cNvPr name="Freeform 10" id="10"/>
              <p:cNvSpPr/>
              <p:nvPr/>
            </p:nvSpPr>
            <p:spPr>
              <a:xfrm flipH="false" flipV="false" rot="0">
                <a:off x="62158" y="0"/>
                <a:ext cx="1207778" cy="1073774"/>
              </a:xfrm>
              <a:custGeom>
                <a:avLst/>
                <a:gdLst/>
                <a:ahLst/>
                <a:cxnLst/>
                <a:rect r="r" b="b" t="t" l="l"/>
                <a:pathLst>
                  <a:path h="1073774" w="1207778">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966EAC"/>
              </a:solidFill>
            </p:spPr>
          </p:sp>
        </p:grpSp>
      </p:grpSp>
      <p:sp>
        <p:nvSpPr>
          <p:cNvPr name="TextBox 11" id="11"/>
          <p:cNvSpPr txBox="true"/>
          <p:nvPr/>
        </p:nvSpPr>
        <p:spPr>
          <a:xfrm rot="0">
            <a:off x="1028700" y="4480672"/>
            <a:ext cx="9352248" cy="1021715"/>
          </a:xfrm>
          <a:prstGeom prst="rect">
            <a:avLst/>
          </a:prstGeom>
        </p:spPr>
        <p:txBody>
          <a:bodyPr anchor="t" rtlCol="false" tIns="0" lIns="0" bIns="0" rIns="0">
            <a:spAutoFit/>
          </a:bodyPr>
          <a:lstStyle/>
          <a:p>
            <a:pPr marL="626110" indent="-313055" lvl="1">
              <a:lnSpc>
                <a:spcPts val="4060"/>
              </a:lnSpc>
              <a:buFont typeface="Arial"/>
              <a:buChar char="•"/>
            </a:pPr>
            <a:r>
              <a:rPr lang="en-US" sz="2900">
                <a:solidFill>
                  <a:srgbClr val="000000"/>
                </a:solidFill>
                <a:latin typeface="Josefin Sans"/>
              </a:rPr>
              <a:t>er: đồ thị ngẫu nhiên ER với số đỉnh là n = 5000 với m0=3.</a:t>
            </a:r>
          </a:p>
        </p:txBody>
      </p:sp>
      <p:sp>
        <p:nvSpPr>
          <p:cNvPr name="TextBox 12" id="12"/>
          <p:cNvSpPr txBox="true"/>
          <p:nvPr/>
        </p:nvSpPr>
        <p:spPr>
          <a:xfrm rot="0">
            <a:off x="1028700" y="5892912"/>
            <a:ext cx="9352248" cy="507365"/>
          </a:xfrm>
          <a:prstGeom prst="rect">
            <a:avLst/>
          </a:prstGeom>
        </p:spPr>
        <p:txBody>
          <a:bodyPr anchor="t" rtlCol="false" tIns="0" lIns="0" bIns="0" rIns="0">
            <a:spAutoFit/>
          </a:bodyPr>
          <a:lstStyle/>
          <a:p>
            <a:pPr marL="626110" indent="-313055" lvl="1">
              <a:lnSpc>
                <a:spcPts val="4060"/>
              </a:lnSpc>
              <a:buFont typeface="Arial"/>
              <a:buChar char="•"/>
            </a:pPr>
            <a:r>
              <a:rPr lang="en-US" sz="2900">
                <a:solidFill>
                  <a:srgbClr val="000000"/>
                </a:solidFill>
                <a:latin typeface="Josefin Sans"/>
              </a:rPr>
              <a:t>fb: đồ thị với n=4039, m=88234</a:t>
            </a:r>
          </a:p>
        </p:txBody>
      </p:sp>
      <p:sp>
        <p:nvSpPr>
          <p:cNvPr name="TextBox 13" id="13"/>
          <p:cNvSpPr txBox="true"/>
          <p:nvPr/>
        </p:nvSpPr>
        <p:spPr>
          <a:xfrm rot="0">
            <a:off x="1028700" y="6790802"/>
            <a:ext cx="9352248" cy="507365"/>
          </a:xfrm>
          <a:prstGeom prst="rect">
            <a:avLst/>
          </a:prstGeom>
        </p:spPr>
        <p:txBody>
          <a:bodyPr anchor="t" rtlCol="false" tIns="0" lIns="0" bIns="0" rIns="0">
            <a:spAutoFit/>
          </a:bodyPr>
          <a:lstStyle/>
          <a:p>
            <a:pPr marL="626110" indent="-313055" lvl="1">
              <a:lnSpc>
                <a:spcPts val="4060"/>
              </a:lnSpc>
              <a:buFont typeface="Arial"/>
              <a:buChar char="•"/>
            </a:pPr>
            <a:r>
              <a:rPr lang="en-US" sz="2900">
                <a:solidFill>
                  <a:srgbClr val="000000"/>
                </a:solidFill>
                <a:latin typeface="Josefin Sans"/>
              </a:rPr>
              <a:t>slashdot: đồ thị với n=77360, m=905468</a:t>
            </a:r>
          </a:p>
        </p:txBody>
      </p:sp>
      <p:sp>
        <p:nvSpPr>
          <p:cNvPr name="TextBox 14" id="14"/>
          <p:cNvSpPr txBox="true"/>
          <p:nvPr/>
        </p:nvSpPr>
        <p:spPr>
          <a:xfrm rot="0">
            <a:off x="1028700" y="7688692"/>
            <a:ext cx="9352248" cy="507365"/>
          </a:xfrm>
          <a:prstGeom prst="rect">
            <a:avLst/>
          </a:prstGeom>
        </p:spPr>
        <p:txBody>
          <a:bodyPr anchor="t" rtlCol="false" tIns="0" lIns="0" bIns="0" rIns="0">
            <a:spAutoFit/>
          </a:bodyPr>
          <a:lstStyle/>
          <a:p>
            <a:pPr marL="626110" indent="-313055" lvl="1">
              <a:lnSpc>
                <a:spcPts val="4060"/>
              </a:lnSpc>
              <a:buFont typeface="Arial"/>
              <a:buChar char="•"/>
            </a:pPr>
            <a:r>
              <a:rPr lang="en-US" sz="2900">
                <a:solidFill>
                  <a:srgbClr val="000000"/>
                </a:solidFill>
                <a:latin typeface="Josefin Sans"/>
              </a:rPr>
              <a:t>pokec: đồ thị với n=1632803, m=30622564</a:t>
            </a:r>
          </a:p>
        </p:txBody>
      </p:sp>
      <p:sp>
        <p:nvSpPr>
          <p:cNvPr name="TextBox 15" id="15"/>
          <p:cNvSpPr txBox="true"/>
          <p:nvPr/>
        </p:nvSpPr>
        <p:spPr>
          <a:xfrm rot="0">
            <a:off x="1028700" y="8586582"/>
            <a:ext cx="9352248" cy="1021715"/>
          </a:xfrm>
          <a:prstGeom prst="rect">
            <a:avLst/>
          </a:prstGeom>
        </p:spPr>
        <p:txBody>
          <a:bodyPr anchor="t" rtlCol="false" tIns="0" lIns="0" bIns="0" rIns="0">
            <a:spAutoFit/>
          </a:bodyPr>
          <a:lstStyle/>
          <a:p>
            <a:pPr marL="626110" indent="-313055" lvl="1">
              <a:lnSpc>
                <a:spcPts val="4060"/>
              </a:lnSpc>
              <a:buFont typeface="Arial"/>
              <a:buChar char="•"/>
            </a:pPr>
            <a:r>
              <a:rPr lang="en-US" sz="2900">
                <a:solidFill>
                  <a:srgbClr val="000000"/>
                </a:solidFill>
                <a:latin typeface="Josefin Sans"/>
              </a:rPr>
              <a:t>CIFAR-10: tập ảnh ngẫu nhiên với n=500 dùng sử dụng cho ứng dụng imgsum</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23123" y="-402097"/>
            <a:ext cx="3489749" cy="2861594"/>
          </a:xfrm>
          <a:custGeom>
            <a:avLst/>
            <a:gdLst/>
            <a:ahLst/>
            <a:cxnLst/>
            <a:rect r="r" b="b" t="t" l="l"/>
            <a:pathLst>
              <a:path h="2861594" w="3489749">
                <a:moveTo>
                  <a:pt x="0" y="0"/>
                </a:moveTo>
                <a:lnTo>
                  <a:pt x="3489748" y="0"/>
                </a:lnTo>
                <a:lnTo>
                  <a:pt x="3489748"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23105" y="-2057400"/>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6086" y="2169435"/>
            <a:ext cx="5271052" cy="2954759"/>
          </a:xfrm>
          <a:custGeom>
            <a:avLst/>
            <a:gdLst/>
            <a:ahLst/>
            <a:cxnLst/>
            <a:rect r="r" b="b" t="t" l="l"/>
            <a:pathLst>
              <a:path h="2954759" w="5271052">
                <a:moveTo>
                  <a:pt x="0" y="0"/>
                </a:moveTo>
                <a:lnTo>
                  <a:pt x="5271052" y="0"/>
                </a:lnTo>
                <a:lnTo>
                  <a:pt x="5271052" y="2954758"/>
                </a:lnTo>
                <a:lnTo>
                  <a:pt x="0" y="2954758"/>
                </a:lnTo>
                <a:lnTo>
                  <a:pt x="0" y="0"/>
                </a:lnTo>
                <a:close/>
              </a:path>
            </a:pathLst>
          </a:custGeom>
          <a:blipFill>
            <a:blip r:embed="rId6"/>
            <a:stretch>
              <a:fillRect l="0" t="0" r="0" b="0"/>
            </a:stretch>
          </a:blipFill>
        </p:spPr>
      </p:sp>
      <p:sp>
        <p:nvSpPr>
          <p:cNvPr name="Freeform 5" id="5"/>
          <p:cNvSpPr/>
          <p:nvPr/>
        </p:nvSpPr>
        <p:spPr>
          <a:xfrm flipH="false" flipV="false" rot="0">
            <a:off x="6417737" y="2169435"/>
            <a:ext cx="5283804" cy="2954759"/>
          </a:xfrm>
          <a:custGeom>
            <a:avLst/>
            <a:gdLst/>
            <a:ahLst/>
            <a:cxnLst/>
            <a:rect r="r" b="b" t="t" l="l"/>
            <a:pathLst>
              <a:path h="2954759" w="5283804">
                <a:moveTo>
                  <a:pt x="0" y="0"/>
                </a:moveTo>
                <a:lnTo>
                  <a:pt x="5283804" y="0"/>
                </a:lnTo>
                <a:lnTo>
                  <a:pt x="5283804" y="2954758"/>
                </a:lnTo>
                <a:lnTo>
                  <a:pt x="0" y="2954758"/>
                </a:lnTo>
                <a:lnTo>
                  <a:pt x="0" y="0"/>
                </a:lnTo>
                <a:close/>
              </a:path>
            </a:pathLst>
          </a:custGeom>
          <a:blipFill>
            <a:blip r:embed="rId7"/>
            <a:stretch>
              <a:fillRect l="0" t="0" r="0" b="0"/>
            </a:stretch>
          </a:blipFill>
        </p:spPr>
      </p:sp>
      <p:sp>
        <p:nvSpPr>
          <p:cNvPr name="Freeform 6" id="6"/>
          <p:cNvSpPr/>
          <p:nvPr/>
        </p:nvSpPr>
        <p:spPr>
          <a:xfrm flipH="false" flipV="false" rot="0">
            <a:off x="12339716" y="2169435"/>
            <a:ext cx="5256204" cy="2954759"/>
          </a:xfrm>
          <a:custGeom>
            <a:avLst/>
            <a:gdLst/>
            <a:ahLst/>
            <a:cxnLst/>
            <a:rect r="r" b="b" t="t" l="l"/>
            <a:pathLst>
              <a:path h="2954759" w="5256204">
                <a:moveTo>
                  <a:pt x="0" y="0"/>
                </a:moveTo>
                <a:lnTo>
                  <a:pt x="5256204" y="0"/>
                </a:lnTo>
                <a:lnTo>
                  <a:pt x="5256204" y="2954758"/>
                </a:lnTo>
                <a:lnTo>
                  <a:pt x="0" y="2954758"/>
                </a:lnTo>
                <a:lnTo>
                  <a:pt x="0" y="0"/>
                </a:lnTo>
                <a:close/>
              </a:path>
            </a:pathLst>
          </a:custGeom>
          <a:blipFill>
            <a:blip r:embed="rId8"/>
            <a:stretch>
              <a:fillRect l="0" t="0" r="0" b="0"/>
            </a:stretch>
          </a:blipFill>
        </p:spPr>
      </p:sp>
      <p:sp>
        <p:nvSpPr>
          <p:cNvPr name="Freeform 7" id="7"/>
          <p:cNvSpPr/>
          <p:nvPr/>
        </p:nvSpPr>
        <p:spPr>
          <a:xfrm flipH="false" flipV="false" rot="0">
            <a:off x="3413765" y="5729501"/>
            <a:ext cx="5207621" cy="2954759"/>
          </a:xfrm>
          <a:custGeom>
            <a:avLst/>
            <a:gdLst/>
            <a:ahLst/>
            <a:cxnLst/>
            <a:rect r="r" b="b" t="t" l="l"/>
            <a:pathLst>
              <a:path h="2954759" w="5207621">
                <a:moveTo>
                  <a:pt x="0" y="0"/>
                </a:moveTo>
                <a:lnTo>
                  <a:pt x="5207621" y="0"/>
                </a:lnTo>
                <a:lnTo>
                  <a:pt x="5207621" y="2954759"/>
                </a:lnTo>
                <a:lnTo>
                  <a:pt x="0" y="2954759"/>
                </a:lnTo>
                <a:lnTo>
                  <a:pt x="0" y="0"/>
                </a:lnTo>
                <a:close/>
              </a:path>
            </a:pathLst>
          </a:custGeom>
          <a:blipFill>
            <a:blip r:embed="rId9"/>
            <a:stretch>
              <a:fillRect l="0" t="0" r="0" b="0"/>
            </a:stretch>
          </a:blipFill>
        </p:spPr>
      </p:sp>
      <p:sp>
        <p:nvSpPr>
          <p:cNvPr name="Freeform 8" id="8"/>
          <p:cNvSpPr/>
          <p:nvPr/>
        </p:nvSpPr>
        <p:spPr>
          <a:xfrm flipH="false" flipV="false" rot="0">
            <a:off x="9615645" y="5729501"/>
            <a:ext cx="5448143" cy="2954759"/>
          </a:xfrm>
          <a:custGeom>
            <a:avLst/>
            <a:gdLst/>
            <a:ahLst/>
            <a:cxnLst/>
            <a:rect r="r" b="b" t="t" l="l"/>
            <a:pathLst>
              <a:path h="2954759" w="5448143">
                <a:moveTo>
                  <a:pt x="0" y="0"/>
                </a:moveTo>
                <a:lnTo>
                  <a:pt x="5448143" y="0"/>
                </a:lnTo>
                <a:lnTo>
                  <a:pt x="5448143" y="2954759"/>
                </a:lnTo>
                <a:lnTo>
                  <a:pt x="0" y="2954759"/>
                </a:lnTo>
                <a:lnTo>
                  <a:pt x="0" y="0"/>
                </a:lnTo>
                <a:close/>
              </a:path>
            </a:pathLst>
          </a:custGeom>
          <a:blipFill>
            <a:blip r:embed="rId10"/>
            <a:stretch>
              <a:fillRect l="0" t="0" r="0" b="0"/>
            </a:stretch>
          </a:blipFill>
        </p:spPr>
      </p:sp>
      <p:sp>
        <p:nvSpPr>
          <p:cNvPr name="TextBox 9" id="9"/>
          <p:cNvSpPr txBox="true"/>
          <p:nvPr/>
        </p:nvSpPr>
        <p:spPr>
          <a:xfrm rot="0">
            <a:off x="1774876" y="207645"/>
            <a:ext cx="9285723" cy="821055"/>
          </a:xfrm>
          <a:prstGeom prst="rect">
            <a:avLst/>
          </a:prstGeom>
        </p:spPr>
        <p:txBody>
          <a:bodyPr anchor="t" rtlCol="false" tIns="0" lIns="0" bIns="0" rIns="0">
            <a:spAutoFit/>
          </a:bodyPr>
          <a:lstStyle/>
          <a:p>
            <a:pPr algn="ctr">
              <a:lnSpc>
                <a:spcPts val="6719"/>
              </a:lnSpc>
            </a:pPr>
            <a:r>
              <a:rPr lang="en-US" sz="4800">
                <a:solidFill>
                  <a:srgbClr val="2B4B82"/>
                </a:solidFill>
                <a:latin typeface="Josefin Sans Bold"/>
              </a:rPr>
              <a:t>Kết quả thực nghiệm:</a:t>
            </a:r>
          </a:p>
        </p:txBody>
      </p:sp>
      <p:sp>
        <p:nvSpPr>
          <p:cNvPr name="TextBox 10" id="10"/>
          <p:cNvSpPr txBox="true"/>
          <p:nvPr/>
        </p:nvSpPr>
        <p:spPr>
          <a:xfrm rot="0">
            <a:off x="185786" y="5057518"/>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ba</a:t>
            </a:r>
          </a:p>
        </p:txBody>
      </p:sp>
      <p:sp>
        <p:nvSpPr>
          <p:cNvPr name="TextBox 11" id="11"/>
          <p:cNvSpPr txBox="true"/>
          <p:nvPr/>
        </p:nvSpPr>
        <p:spPr>
          <a:xfrm rot="0">
            <a:off x="6278911" y="5139827"/>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er</a:t>
            </a:r>
          </a:p>
        </p:txBody>
      </p:sp>
      <p:sp>
        <p:nvSpPr>
          <p:cNvPr name="TextBox 12" id="12"/>
          <p:cNvSpPr txBox="true"/>
          <p:nvPr/>
        </p:nvSpPr>
        <p:spPr>
          <a:xfrm rot="0">
            <a:off x="12190562" y="5190868"/>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fb</a:t>
            </a:r>
          </a:p>
        </p:txBody>
      </p:sp>
      <p:sp>
        <p:nvSpPr>
          <p:cNvPr name="TextBox 13" id="13"/>
          <p:cNvSpPr txBox="true"/>
          <p:nvPr/>
        </p:nvSpPr>
        <p:spPr>
          <a:xfrm rot="0">
            <a:off x="3061750" y="8703310"/>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pokec</a:t>
            </a:r>
          </a:p>
        </p:txBody>
      </p:sp>
      <p:sp>
        <p:nvSpPr>
          <p:cNvPr name="TextBox 14" id="14"/>
          <p:cNvSpPr txBox="true"/>
          <p:nvPr/>
        </p:nvSpPr>
        <p:spPr>
          <a:xfrm rot="0">
            <a:off x="9234737" y="8750935"/>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slashdot</a:t>
            </a:r>
          </a:p>
        </p:txBody>
      </p:sp>
      <p:sp>
        <p:nvSpPr>
          <p:cNvPr name="TextBox 15" id="15"/>
          <p:cNvSpPr txBox="true"/>
          <p:nvPr/>
        </p:nvSpPr>
        <p:spPr>
          <a:xfrm rot="0">
            <a:off x="9615645" y="207645"/>
            <a:ext cx="7643655" cy="821055"/>
          </a:xfrm>
          <a:prstGeom prst="rect">
            <a:avLst/>
          </a:prstGeom>
        </p:spPr>
        <p:txBody>
          <a:bodyPr anchor="t" rtlCol="false" tIns="0" lIns="0" bIns="0" rIns="0">
            <a:spAutoFit/>
          </a:bodyPr>
          <a:lstStyle/>
          <a:p>
            <a:pPr algn="ctr">
              <a:lnSpc>
                <a:spcPts val="6719"/>
              </a:lnSpc>
            </a:pPr>
            <a:r>
              <a:rPr lang="en-US" sz="4800">
                <a:solidFill>
                  <a:srgbClr val="2B4B82"/>
                </a:solidFill>
                <a:latin typeface="Josefin Sans Bold"/>
              </a:rPr>
              <a:t>MAXCUT + REVMAX</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23123" y="-402097"/>
            <a:ext cx="3489749" cy="2861594"/>
          </a:xfrm>
          <a:custGeom>
            <a:avLst/>
            <a:gdLst/>
            <a:ahLst/>
            <a:cxnLst/>
            <a:rect r="r" b="b" t="t" l="l"/>
            <a:pathLst>
              <a:path h="2861594" w="3489749">
                <a:moveTo>
                  <a:pt x="0" y="0"/>
                </a:moveTo>
                <a:lnTo>
                  <a:pt x="3489748" y="0"/>
                </a:lnTo>
                <a:lnTo>
                  <a:pt x="3489748"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23105" y="-2057400"/>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6086" y="2169435"/>
            <a:ext cx="5247414" cy="2954759"/>
          </a:xfrm>
          <a:custGeom>
            <a:avLst/>
            <a:gdLst/>
            <a:ahLst/>
            <a:cxnLst/>
            <a:rect r="r" b="b" t="t" l="l"/>
            <a:pathLst>
              <a:path h="2954759" w="5247414">
                <a:moveTo>
                  <a:pt x="0" y="0"/>
                </a:moveTo>
                <a:lnTo>
                  <a:pt x="5247414" y="0"/>
                </a:lnTo>
                <a:lnTo>
                  <a:pt x="5247414" y="2954758"/>
                </a:lnTo>
                <a:lnTo>
                  <a:pt x="0" y="2954758"/>
                </a:lnTo>
                <a:lnTo>
                  <a:pt x="0" y="0"/>
                </a:lnTo>
                <a:close/>
              </a:path>
            </a:pathLst>
          </a:custGeom>
          <a:blipFill>
            <a:blip r:embed="rId6"/>
            <a:stretch>
              <a:fillRect l="0" t="0" r="0" b="0"/>
            </a:stretch>
          </a:blipFill>
        </p:spPr>
      </p:sp>
      <p:sp>
        <p:nvSpPr>
          <p:cNvPr name="Freeform 5" id="5"/>
          <p:cNvSpPr/>
          <p:nvPr/>
        </p:nvSpPr>
        <p:spPr>
          <a:xfrm flipH="false" flipV="false" rot="0">
            <a:off x="6417737" y="2184615"/>
            <a:ext cx="5267410" cy="2958885"/>
          </a:xfrm>
          <a:custGeom>
            <a:avLst/>
            <a:gdLst/>
            <a:ahLst/>
            <a:cxnLst/>
            <a:rect r="r" b="b" t="t" l="l"/>
            <a:pathLst>
              <a:path h="2958885" w="5267410">
                <a:moveTo>
                  <a:pt x="0" y="0"/>
                </a:moveTo>
                <a:lnTo>
                  <a:pt x="5267411" y="0"/>
                </a:lnTo>
                <a:lnTo>
                  <a:pt x="5267411" y="2958885"/>
                </a:lnTo>
                <a:lnTo>
                  <a:pt x="0" y="2958885"/>
                </a:lnTo>
                <a:lnTo>
                  <a:pt x="0" y="0"/>
                </a:lnTo>
                <a:close/>
              </a:path>
            </a:pathLst>
          </a:custGeom>
          <a:blipFill>
            <a:blip r:embed="rId7"/>
            <a:stretch>
              <a:fillRect l="0" t="0" r="0" b="0"/>
            </a:stretch>
          </a:blipFill>
        </p:spPr>
      </p:sp>
      <p:sp>
        <p:nvSpPr>
          <p:cNvPr name="Freeform 6" id="6"/>
          <p:cNvSpPr/>
          <p:nvPr/>
        </p:nvSpPr>
        <p:spPr>
          <a:xfrm flipH="false" flipV="false" rot="0">
            <a:off x="12371537" y="2214894"/>
            <a:ext cx="5182953" cy="2909299"/>
          </a:xfrm>
          <a:custGeom>
            <a:avLst/>
            <a:gdLst/>
            <a:ahLst/>
            <a:cxnLst/>
            <a:rect r="r" b="b" t="t" l="l"/>
            <a:pathLst>
              <a:path h="2909299" w="5182953">
                <a:moveTo>
                  <a:pt x="0" y="0"/>
                </a:moveTo>
                <a:lnTo>
                  <a:pt x="5182953" y="0"/>
                </a:lnTo>
                <a:lnTo>
                  <a:pt x="5182953" y="2909299"/>
                </a:lnTo>
                <a:lnTo>
                  <a:pt x="0" y="2909299"/>
                </a:lnTo>
                <a:lnTo>
                  <a:pt x="0" y="0"/>
                </a:lnTo>
                <a:close/>
              </a:path>
            </a:pathLst>
          </a:custGeom>
          <a:blipFill>
            <a:blip r:embed="rId8"/>
            <a:stretch>
              <a:fillRect l="0" t="0" r="0" b="0"/>
            </a:stretch>
          </a:blipFill>
        </p:spPr>
      </p:sp>
      <p:sp>
        <p:nvSpPr>
          <p:cNvPr name="Freeform 7" id="7"/>
          <p:cNvSpPr/>
          <p:nvPr/>
        </p:nvSpPr>
        <p:spPr>
          <a:xfrm flipH="false" flipV="false" rot="0">
            <a:off x="3413765" y="5698233"/>
            <a:ext cx="5329681" cy="2986027"/>
          </a:xfrm>
          <a:custGeom>
            <a:avLst/>
            <a:gdLst/>
            <a:ahLst/>
            <a:cxnLst/>
            <a:rect r="r" b="b" t="t" l="l"/>
            <a:pathLst>
              <a:path h="2986027" w="5329681">
                <a:moveTo>
                  <a:pt x="0" y="0"/>
                </a:moveTo>
                <a:lnTo>
                  <a:pt x="5329681" y="0"/>
                </a:lnTo>
                <a:lnTo>
                  <a:pt x="5329681" y="2986027"/>
                </a:lnTo>
                <a:lnTo>
                  <a:pt x="0" y="2986027"/>
                </a:lnTo>
                <a:lnTo>
                  <a:pt x="0" y="0"/>
                </a:lnTo>
                <a:close/>
              </a:path>
            </a:pathLst>
          </a:custGeom>
          <a:blipFill>
            <a:blip r:embed="rId9"/>
            <a:stretch>
              <a:fillRect l="0" t="0" r="0" b="0"/>
            </a:stretch>
          </a:blipFill>
        </p:spPr>
      </p:sp>
      <p:sp>
        <p:nvSpPr>
          <p:cNvPr name="Freeform 8" id="8"/>
          <p:cNvSpPr/>
          <p:nvPr/>
        </p:nvSpPr>
        <p:spPr>
          <a:xfrm flipH="false" flipV="false" rot="0">
            <a:off x="9698245" y="5764908"/>
            <a:ext cx="5191049" cy="2919352"/>
          </a:xfrm>
          <a:custGeom>
            <a:avLst/>
            <a:gdLst/>
            <a:ahLst/>
            <a:cxnLst/>
            <a:rect r="r" b="b" t="t" l="l"/>
            <a:pathLst>
              <a:path h="2919352" w="5191049">
                <a:moveTo>
                  <a:pt x="0" y="0"/>
                </a:moveTo>
                <a:lnTo>
                  <a:pt x="5191049" y="0"/>
                </a:lnTo>
                <a:lnTo>
                  <a:pt x="5191049" y="2919352"/>
                </a:lnTo>
                <a:lnTo>
                  <a:pt x="0" y="2919352"/>
                </a:lnTo>
                <a:lnTo>
                  <a:pt x="0" y="0"/>
                </a:lnTo>
                <a:close/>
              </a:path>
            </a:pathLst>
          </a:custGeom>
          <a:blipFill>
            <a:blip r:embed="rId10"/>
            <a:stretch>
              <a:fillRect l="0" t="0" r="0" b="0"/>
            </a:stretch>
          </a:blipFill>
        </p:spPr>
      </p:sp>
      <p:sp>
        <p:nvSpPr>
          <p:cNvPr name="TextBox 9" id="9"/>
          <p:cNvSpPr txBox="true"/>
          <p:nvPr/>
        </p:nvSpPr>
        <p:spPr>
          <a:xfrm rot="0">
            <a:off x="1774876" y="207645"/>
            <a:ext cx="9285723" cy="821055"/>
          </a:xfrm>
          <a:prstGeom prst="rect">
            <a:avLst/>
          </a:prstGeom>
        </p:spPr>
        <p:txBody>
          <a:bodyPr anchor="t" rtlCol="false" tIns="0" lIns="0" bIns="0" rIns="0">
            <a:spAutoFit/>
          </a:bodyPr>
          <a:lstStyle/>
          <a:p>
            <a:pPr algn="ctr">
              <a:lnSpc>
                <a:spcPts val="6719"/>
              </a:lnSpc>
            </a:pPr>
            <a:r>
              <a:rPr lang="en-US" sz="4800">
                <a:solidFill>
                  <a:srgbClr val="2B4B82"/>
                </a:solidFill>
                <a:latin typeface="Josefin Sans Bold"/>
              </a:rPr>
              <a:t>Kết quả thực nghiệm:</a:t>
            </a:r>
          </a:p>
        </p:txBody>
      </p:sp>
      <p:sp>
        <p:nvSpPr>
          <p:cNvPr name="TextBox 10" id="10"/>
          <p:cNvSpPr txBox="true"/>
          <p:nvPr/>
        </p:nvSpPr>
        <p:spPr>
          <a:xfrm rot="0">
            <a:off x="185786" y="5057518"/>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ba</a:t>
            </a:r>
          </a:p>
        </p:txBody>
      </p:sp>
      <p:sp>
        <p:nvSpPr>
          <p:cNvPr name="TextBox 11" id="11"/>
          <p:cNvSpPr txBox="true"/>
          <p:nvPr/>
        </p:nvSpPr>
        <p:spPr>
          <a:xfrm rot="0">
            <a:off x="6278911" y="5139827"/>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er</a:t>
            </a:r>
          </a:p>
        </p:txBody>
      </p:sp>
      <p:sp>
        <p:nvSpPr>
          <p:cNvPr name="TextBox 12" id="12"/>
          <p:cNvSpPr txBox="true"/>
          <p:nvPr/>
        </p:nvSpPr>
        <p:spPr>
          <a:xfrm rot="0">
            <a:off x="12190562" y="5190868"/>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fb</a:t>
            </a:r>
          </a:p>
        </p:txBody>
      </p:sp>
      <p:sp>
        <p:nvSpPr>
          <p:cNvPr name="TextBox 13" id="13"/>
          <p:cNvSpPr txBox="true"/>
          <p:nvPr/>
        </p:nvSpPr>
        <p:spPr>
          <a:xfrm rot="0">
            <a:off x="3061750" y="8703310"/>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pokec</a:t>
            </a:r>
          </a:p>
        </p:txBody>
      </p:sp>
      <p:sp>
        <p:nvSpPr>
          <p:cNvPr name="TextBox 14" id="14"/>
          <p:cNvSpPr txBox="true"/>
          <p:nvPr/>
        </p:nvSpPr>
        <p:spPr>
          <a:xfrm rot="0">
            <a:off x="9234737" y="8750935"/>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slashdot</a:t>
            </a:r>
          </a:p>
        </p:txBody>
      </p:sp>
      <p:sp>
        <p:nvSpPr>
          <p:cNvPr name="TextBox 15" id="15"/>
          <p:cNvSpPr txBox="true"/>
          <p:nvPr/>
        </p:nvSpPr>
        <p:spPr>
          <a:xfrm rot="0">
            <a:off x="9698245" y="207645"/>
            <a:ext cx="7561055" cy="821055"/>
          </a:xfrm>
          <a:prstGeom prst="rect">
            <a:avLst/>
          </a:prstGeom>
        </p:spPr>
        <p:txBody>
          <a:bodyPr anchor="t" rtlCol="false" tIns="0" lIns="0" bIns="0" rIns="0">
            <a:spAutoFit/>
          </a:bodyPr>
          <a:lstStyle/>
          <a:p>
            <a:pPr algn="ctr">
              <a:lnSpc>
                <a:spcPts val="6719"/>
              </a:lnSpc>
            </a:pPr>
            <a:r>
              <a:rPr lang="en-US" sz="4800">
                <a:solidFill>
                  <a:srgbClr val="2B4B82"/>
                </a:solidFill>
                <a:latin typeface="Josefin Sans Bold"/>
              </a:rPr>
              <a:t>MAXCUT + REVMAX</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23123" y="-402097"/>
            <a:ext cx="3489749" cy="2861594"/>
          </a:xfrm>
          <a:custGeom>
            <a:avLst/>
            <a:gdLst/>
            <a:ahLst/>
            <a:cxnLst/>
            <a:rect r="r" b="b" t="t" l="l"/>
            <a:pathLst>
              <a:path h="2861594" w="3489749">
                <a:moveTo>
                  <a:pt x="0" y="0"/>
                </a:moveTo>
                <a:lnTo>
                  <a:pt x="3489748" y="0"/>
                </a:lnTo>
                <a:lnTo>
                  <a:pt x="3489748"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23105" y="-2057400"/>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6086" y="2214894"/>
            <a:ext cx="5136350" cy="2909299"/>
          </a:xfrm>
          <a:custGeom>
            <a:avLst/>
            <a:gdLst/>
            <a:ahLst/>
            <a:cxnLst/>
            <a:rect r="r" b="b" t="t" l="l"/>
            <a:pathLst>
              <a:path h="2909299" w="5136350">
                <a:moveTo>
                  <a:pt x="0" y="0"/>
                </a:moveTo>
                <a:lnTo>
                  <a:pt x="5136350" y="0"/>
                </a:lnTo>
                <a:lnTo>
                  <a:pt x="5136350" y="2909299"/>
                </a:lnTo>
                <a:lnTo>
                  <a:pt x="0" y="2909299"/>
                </a:lnTo>
                <a:lnTo>
                  <a:pt x="0" y="0"/>
                </a:lnTo>
                <a:close/>
              </a:path>
            </a:pathLst>
          </a:custGeom>
          <a:blipFill>
            <a:blip r:embed="rId6"/>
            <a:stretch>
              <a:fillRect l="0" t="0" r="0" b="0"/>
            </a:stretch>
          </a:blipFill>
        </p:spPr>
      </p:sp>
      <p:sp>
        <p:nvSpPr>
          <p:cNvPr name="Freeform 5" id="5"/>
          <p:cNvSpPr/>
          <p:nvPr/>
        </p:nvSpPr>
        <p:spPr>
          <a:xfrm flipH="false" flipV="false" rot="0">
            <a:off x="6419888" y="2230272"/>
            <a:ext cx="5174198" cy="2928606"/>
          </a:xfrm>
          <a:custGeom>
            <a:avLst/>
            <a:gdLst/>
            <a:ahLst/>
            <a:cxnLst/>
            <a:rect r="r" b="b" t="t" l="l"/>
            <a:pathLst>
              <a:path h="2928606" w="5174198">
                <a:moveTo>
                  <a:pt x="0" y="0"/>
                </a:moveTo>
                <a:lnTo>
                  <a:pt x="5174198" y="0"/>
                </a:lnTo>
                <a:lnTo>
                  <a:pt x="5174198" y="2928605"/>
                </a:lnTo>
                <a:lnTo>
                  <a:pt x="0" y="2928605"/>
                </a:lnTo>
                <a:lnTo>
                  <a:pt x="0" y="0"/>
                </a:lnTo>
                <a:close/>
              </a:path>
            </a:pathLst>
          </a:custGeom>
          <a:blipFill>
            <a:blip r:embed="rId7"/>
            <a:stretch>
              <a:fillRect l="0" t="0" r="0" b="0"/>
            </a:stretch>
          </a:blipFill>
        </p:spPr>
      </p:sp>
      <p:sp>
        <p:nvSpPr>
          <p:cNvPr name="Freeform 6" id="6"/>
          <p:cNvSpPr/>
          <p:nvPr/>
        </p:nvSpPr>
        <p:spPr>
          <a:xfrm flipH="false" flipV="false" rot="0">
            <a:off x="12570430" y="2245649"/>
            <a:ext cx="5151917" cy="2913228"/>
          </a:xfrm>
          <a:custGeom>
            <a:avLst/>
            <a:gdLst/>
            <a:ahLst/>
            <a:cxnLst/>
            <a:rect r="r" b="b" t="t" l="l"/>
            <a:pathLst>
              <a:path h="2913228" w="5151917">
                <a:moveTo>
                  <a:pt x="0" y="0"/>
                </a:moveTo>
                <a:lnTo>
                  <a:pt x="5151917" y="0"/>
                </a:lnTo>
                <a:lnTo>
                  <a:pt x="5151917" y="2913228"/>
                </a:lnTo>
                <a:lnTo>
                  <a:pt x="0" y="2913228"/>
                </a:lnTo>
                <a:lnTo>
                  <a:pt x="0" y="0"/>
                </a:lnTo>
                <a:close/>
              </a:path>
            </a:pathLst>
          </a:custGeom>
          <a:blipFill>
            <a:blip r:embed="rId8"/>
            <a:stretch>
              <a:fillRect l="0" t="0" r="0" b="0"/>
            </a:stretch>
          </a:blipFill>
        </p:spPr>
      </p:sp>
      <p:sp>
        <p:nvSpPr>
          <p:cNvPr name="Freeform 7" id="7"/>
          <p:cNvSpPr/>
          <p:nvPr/>
        </p:nvSpPr>
        <p:spPr>
          <a:xfrm flipH="false" flipV="false" rot="0">
            <a:off x="3462119" y="5698233"/>
            <a:ext cx="5270638" cy="2986027"/>
          </a:xfrm>
          <a:custGeom>
            <a:avLst/>
            <a:gdLst/>
            <a:ahLst/>
            <a:cxnLst/>
            <a:rect r="r" b="b" t="t" l="l"/>
            <a:pathLst>
              <a:path h="2986027" w="5270638">
                <a:moveTo>
                  <a:pt x="0" y="0"/>
                </a:moveTo>
                <a:lnTo>
                  <a:pt x="5270637" y="0"/>
                </a:lnTo>
                <a:lnTo>
                  <a:pt x="5270637" y="2986027"/>
                </a:lnTo>
                <a:lnTo>
                  <a:pt x="0" y="2986027"/>
                </a:lnTo>
                <a:lnTo>
                  <a:pt x="0" y="0"/>
                </a:lnTo>
                <a:close/>
              </a:path>
            </a:pathLst>
          </a:custGeom>
          <a:blipFill>
            <a:blip r:embed="rId9"/>
            <a:stretch>
              <a:fillRect l="0" t="0" r="0" b="0"/>
            </a:stretch>
          </a:blipFill>
        </p:spPr>
      </p:sp>
      <p:sp>
        <p:nvSpPr>
          <p:cNvPr name="Freeform 8" id="8"/>
          <p:cNvSpPr/>
          <p:nvPr/>
        </p:nvSpPr>
        <p:spPr>
          <a:xfrm flipH="false" flipV="false" rot="0">
            <a:off x="9698245" y="5764908"/>
            <a:ext cx="5188865" cy="2919352"/>
          </a:xfrm>
          <a:custGeom>
            <a:avLst/>
            <a:gdLst/>
            <a:ahLst/>
            <a:cxnLst/>
            <a:rect r="r" b="b" t="t" l="l"/>
            <a:pathLst>
              <a:path h="2919352" w="5188865">
                <a:moveTo>
                  <a:pt x="0" y="0"/>
                </a:moveTo>
                <a:lnTo>
                  <a:pt x="5188865" y="0"/>
                </a:lnTo>
                <a:lnTo>
                  <a:pt x="5188865" y="2919352"/>
                </a:lnTo>
                <a:lnTo>
                  <a:pt x="0" y="2919352"/>
                </a:lnTo>
                <a:lnTo>
                  <a:pt x="0" y="0"/>
                </a:lnTo>
                <a:close/>
              </a:path>
            </a:pathLst>
          </a:custGeom>
          <a:blipFill>
            <a:blip r:embed="rId10"/>
            <a:stretch>
              <a:fillRect l="0" t="0" r="0" b="0"/>
            </a:stretch>
          </a:blipFill>
        </p:spPr>
      </p:sp>
      <p:sp>
        <p:nvSpPr>
          <p:cNvPr name="TextBox 9" id="9"/>
          <p:cNvSpPr txBox="true"/>
          <p:nvPr/>
        </p:nvSpPr>
        <p:spPr>
          <a:xfrm rot="0">
            <a:off x="1774876" y="207645"/>
            <a:ext cx="9285723" cy="821055"/>
          </a:xfrm>
          <a:prstGeom prst="rect">
            <a:avLst/>
          </a:prstGeom>
        </p:spPr>
        <p:txBody>
          <a:bodyPr anchor="t" rtlCol="false" tIns="0" lIns="0" bIns="0" rIns="0">
            <a:spAutoFit/>
          </a:bodyPr>
          <a:lstStyle/>
          <a:p>
            <a:pPr algn="ctr">
              <a:lnSpc>
                <a:spcPts val="6719"/>
              </a:lnSpc>
            </a:pPr>
            <a:r>
              <a:rPr lang="en-US" sz="4800">
                <a:solidFill>
                  <a:srgbClr val="2B4B82"/>
                </a:solidFill>
                <a:latin typeface="Josefin Sans Bold"/>
              </a:rPr>
              <a:t>Kết quả thực nghiệm:</a:t>
            </a:r>
          </a:p>
        </p:txBody>
      </p:sp>
      <p:sp>
        <p:nvSpPr>
          <p:cNvPr name="TextBox 10" id="10"/>
          <p:cNvSpPr txBox="true"/>
          <p:nvPr/>
        </p:nvSpPr>
        <p:spPr>
          <a:xfrm rot="0">
            <a:off x="185786" y="5057518"/>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ba</a:t>
            </a:r>
          </a:p>
        </p:txBody>
      </p:sp>
      <p:sp>
        <p:nvSpPr>
          <p:cNvPr name="TextBox 11" id="11"/>
          <p:cNvSpPr txBox="true"/>
          <p:nvPr/>
        </p:nvSpPr>
        <p:spPr>
          <a:xfrm rot="0">
            <a:off x="5787621" y="5190868"/>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er</a:t>
            </a:r>
          </a:p>
        </p:txBody>
      </p:sp>
      <p:sp>
        <p:nvSpPr>
          <p:cNvPr name="TextBox 12" id="12"/>
          <p:cNvSpPr txBox="true"/>
          <p:nvPr/>
        </p:nvSpPr>
        <p:spPr>
          <a:xfrm rot="0">
            <a:off x="12190562" y="5190868"/>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fb</a:t>
            </a:r>
          </a:p>
        </p:txBody>
      </p:sp>
      <p:sp>
        <p:nvSpPr>
          <p:cNvPr name="TextBox 13" id="13"/>
          <p:cNvSpPr txBox="true"/>
          <p:nvPr/>
        </p:nvSpPr>
        <p:spPr>
          <a:xfrm rot="0">
            <a:off x="3061750" y="8703310"/>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pokec</a:t>
            </a:r>
          </a:p>
        </p:txBody>
      </p:sp>
      <p:sp>
        <p:nvSpPr>
          <p:cNvPr name="TextBox 14" id="14"/>
          <p:cNvSpPr txBox="true"/>
          <p:nvPr/>
        </p:nvSpPr>
        <p:spPr>
          <a:xfrm rot="0">
            <a:off x="9234737" y="8750935"/>
            <a:ext cx="5911652" cy="507365"/>
          </a:xfrm>
          <a:prstGeom prst="rect">
            <a:avLst/>
          </a:prstGeom>
        </p:spPr>
        <p:txBody>
          <a:bodyPr anchor="t" rtlCol="false" tIns="0" lIns="0" bIns="0" rIns="0">
            <a:spAutoFit/>
          </a:bodyPr>
          <a:lstStyle/>
          <a:p>
            <a:pPr algn="ctr">
              <a:lnSpc>
                <a:spcPts val="4060"/>
              </a:lnSpc>
            </a:pPr>
            <a:r>
              <a:rPr lang="en-US" sz="2900">
                <a:solidFill>
                  <a:srgbClr val="000000"/>
                </a:solidFill>
                <a:latin typeface="Josefin Sans Bold"/>
              </a:rPr>
              <a:t>slashdot</a:t>
            </a:r>
          </a:p>
        </p:txBody>
      </p:sp>
      <p:sp>
        <p:nvSpPr>
          <p:cNvPr name="TextBox 15" id="15"/>
          <p:cNvSpPr txBox="true"/>
          <p:nvPr/>
        </p:nvSpPr>
        <p:spPr>
          <a:xfrm rot="0">
            <a:off x="9698245" y="207645"/>
            <a:ext cx="7561055" cy="821055"/>
          </a:xfrm>
          <a:prstGeom prst="rect">
            <a:avLst/>
          </a:prstGeom>
        </p:spPr>
        <p:txBody>
          <a:bodyPr anchor="t" rtlCol="false" tIns="0" lIns="0" bIns="0" rIns="0">
            <a:spAutoFit/>
          </a:bodyPr>
          <a:lstStyle/>
          <a:p>
            <a:pPr algn="ctr">
              <a:lnSpc>
                <a:spcPts val="6719"/>
              </a:lnSpc>
            </a:pPr>
            <a:r>
              <a:rPr lang="en-US" sz="4800">
                <a:solidFill>
                  <a:srgbClr val="2B4B82"/>
                </a:solidFill>
                <a:latin typeface="Josefin Sans Bold"/>
              </a:rPr>
              <a:t>MAXCUT + REVMAX</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23123" y="-402097"/>
            <a:ext cx="3489749" cy="2861594"/>
          </a:xfrm>
          <a:custGeom>
            <a:avLst/>
            <a:gdLst/>
            <a:ahLst/>
            <a:cxnLst/>
            <a:rect r="r" b="b" t="t" l="l"/>
            <a:pathLst>
              <a:path h="2861594" w="3489749">
                <a:moveTo>
                  <a:pt x="0" y="0"/>
                </a:moveTo>
                <a:lnTo>
                  <a:pt x="3489748" y="0"/>
                </a:lnTo>
                <a:lnTo>
                  <a:pt x="3489748"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23105" y="-2057400"/>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8615" y="1555059"/>
            <a:ext cx="6177731" cy="3353466"/>
          </a:xfrm>
          <a:custGeom>
            <a:avLst/>
            <a:gdLst/>
            <a:ahLst/>
            <a:cxnLst/>
            <a:rect r="r" b="b" t="t" l="l"/>
            <a:pathLst>
              <a:path h="3353466" w="6177731">
                <a:moveTo>
                  <a:pt x="0" y="0"/>
                </a:moveTo>
                <a:lnTo>
                  <a:pt x="6177731" y="0"/>
                </a:lnTo>
                <a:lnTo>
                  <a:pt x="6177731" y="3353467"/>
                </a:lnTo>
                <a:lnTo>
                  <a:pt x="0" y="3353467"/>
                </a:lnTo>
                <a:lnTo>
                  <a:pt x="0" y="0"/>
                </a:lnTo>
                <a:close/>
              </a:path>
            </a:pathLst>
          </a:custGeom>
          <a:blipFill>
            <a:blip r:embed="rId6"/>
            <a:stretch>
              <a:fillRect l="0" t="0" r="0" b="0"/>
            </a:stretch>
          </a:blipFill>
        </p:spPr>
      </p:sp>
      <p:sp>
        <p:nvSpPr>
          <p:cNvPr name="Freeform 5" id="5"/>
          <p:cNvSpPr/>
          <p:nvPr/>
        </p:nvSpPr>
        <p:spPr>
          <a:xfrm flipH="false" flipV="false" rot="0">
            <a:off x="9505038" y="1555059"/>
            <a:ext cx="5934348" cy="3353466"/>
          </a:xfrm>
          <a:custGeom>
            <a:avLst/>
            <a:gdLst/>
            <a:ahLst/>
            <a:cxnLst/>
            <a:rect r="r" b="b" t="t" l="l"/>
            <a:pathLst>
              <a:path h="3353466" w="5934348">
                <a:moveTo>
                  <a:pt x="0" y="0"/>
                </a:moveTo>
                <a:lnTo>
                  <a:pt x="5934347" y="0"/>
                </a:lnTo>
                <a:lnTo>
                  <a:pt x="5934347" y="3353467"/>
                </a:lnTo>
                <a:lnTo>
                  <a:pt x="0" y="3353467"/>
                </a:lnTo>
                <a:lnTo>
                  <a:pt x="0" y="0"/>
                </a:lnTo>
                <a:close/>
              </a:path>
            </a:pathLst>
          </a:custGeom>
          <a:blipFill>
            <a:blip r:embed="rId7"/>
            <a:stretch>
              <a:fillRect l="0" t="0" r="0" b="0"/>
            </a:stretch>
          </a:blipFill>
        </p:spPr>
      </p:sp>
      <p:sp>
        <p:nvSpPr>
          <p:cNvPr name="Freeform 6" id="6"/>
          <p:cNvSpPr/>
          <p:nvPr/>
        </p:nvSpPr>
        <p:spPr>
          <a:xfrm flipH="false" flipV="false" rot="0">
            <a:off x="6163856" y="5904834"/>
            <a:ext cx="5960287" cy="3353466"/>
          </a:xfrm>
          <a:custGeom>
            <a:avLst/>
            <a:gdLst/>
            <a:ahLst/>
            <a:cxnLst/>
            <a:rect r="r" b="b" t="t" l="l"/>
            <a:pathLst>
              <a:path h="3353466" w="5960287">
                <a:moveTo>
                  <a:pt x="0" y="0"/>
                </a:moveTo>
                <a:lnTo>
                  <a:pt x="5960288" y="0"/>
                </a:lnTo>
                <a:lnTo>
                  <a:pt x="5960288" y="3353466"/>
                </a:lnTo>
                <a:lnTo>
                  <a:pt x="0" y="3353466"/>
                </a:lnTo>
                <a:lnTo>
                  <a:pt x="0" y="0"/>
                </a:lnTo>
                <a:close/>
              </a:path>
            </a:pathLst>
          </a:custGeom>
          <a:blipFill>
            <a:blip r:embed="rId8"/>
            <a:stretch>
              <a:fillRect l="0" t="0" r="0" b="0"/>
            </a:stretch>
          </a:blipFill>
        </p:spPr>
      </p:sp>
      <p:sp>
        <p:nvSpPr>
          <p:cNvPr name="TextBox 7" id="7"/>
          <p:cNvSpPr txBox="true"/>
          <p:nvPr/>
        </p:nvSpPr>
        <p:spPr>
          <a:xfrm rot="0">
            <a:off x="1774876" y="207645"/>
            <a:ext cx="9285723" cy="821055"/>
          </a:xfrm>
          <a:prstGeom prst="rect">
            <a:avLst/>
          </a:prstGeom>
        </p:spPr>
        <p:txBody>
          <a:bodyPr anchor="t" rtlCol="false" tIns="0" lIns="0" bIns="0" rIns="0">
            <a:spAutoFit/>
          </a:bodyPr>
          <a:lstStyle/>
          <a:p>
            <a:pPr algn="ctr">
              <a:lnSpc>
                <a:spcPts val="6719"/>
              </a:lnSpc>
            </a:pPr>
            <a:r>
              <a:rPr lang="en-US" sz="4800">
                <a:solidFill>
                  <a:srgbClr val="2B4B82"/>
                </a:solidFill>
                <a:latin typeface="Josefin Sans Bold"/>
              </a:rPr>
              <a:t>Kết quả thực nghiệm:</a:t>
            </a:r>
          </a:p>
        </p:txBody>
      </p:sp>
      <p:sp>
        <p:nvSpPr>
          <p:cNvPr name="TextBox 8" id="8"/>
          <p:cNvSpPr txBox="true"/>
          <p:nvPr/>
        </p:nvSpPr>
        <p:spPr>
          <a:xfrm rot="0">
            <a:off x="9698245" y="207645"/>
            <a:ext cx="7561055" cy="821055"/>
          </a:xfrm>
          <a:prstGeom prst="rect">
            <a:avLst/>
          </a:prstGeom>
        </p:spPr>
        <p:txBody>
          <a:bodyPr anchor="t" rtlCol="false" tIns="0" lIns="0" bIns="0" rIns="0">
            <a:spAutoFit/>
          </a:bodyPr>
          <a:lstStyle/>
          <a:p>
            <a:pPr algn="ctr">
              <a:lnSpc>
                <a:spcPts val="6719"/>
              </a:lnSpc>
            </a:pPr>
            <a:r>
              <a:rPr lang="en-US" sz="4800">
                <a:solidFill>
                  <a:srgbClr val="2B4B82"/>
                </a:solidFill>
                <a:latin typeface="Josefin Sans Bold"/>
              </a:rPr>
              <a:t>IMGSUM + CIFAR-10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962764" y="4048125"/>
            <a:ext cx="6658976" cy="21240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3EA8"/>
                </a:solidFill>
                <a:latin typeface="Cabin Bold"/>
              </a:rPr>
              <a:t>Linear-Time and Deterministic Algorithms for Cardinality-Constrained Non-Monotone Submodular Maximization</a:t>
            </a:r>
          </a:p>
        </p:txBody>
      </p:sp>
      <p:sp>
        <p:nvSpPr>
          <p:cNvPr name="Freeform 3" id="3"/>
          <p:cNvSpPr/>
          <p:nvPr/>
        </p:nvSpPr>
        <p:spPr>
          <a:xfrm flipH="false" flipV="false" rot="0">
            <a:off x="1497913" y="1652201"/>
            <a:ext cx="6804859" cy="6982598"/>
          </a:xfrm>
          <a:custGeom>
            <a:avLst/>
            <a:gdLst/>
            <a:ahLst/>
            <a:cxnLst/>
            <a:rect r="r" b="b" t="t" l="l"/>
            <a:pathLst>
              <a:path h="6982598" w="6804859">
                <a:moveTo>
                  <a:pt x="0" y="0"/>
                </a:moveTo>
                <a:lnTo>
                  <a:pt x="6804859" y="0"/>
                </a:lnTo>
                <a:lnTo>
                  <a:pt x="6804859" y="6982598"/>
                </a:lnTo>
                <a:lnTo>
                  <a:pt x="0" y="6982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78446"/>
            <a:ext cx="7312717" cy="1988185"/>
          </a:xfrm>
          <a:prstGeom prst="rect">
            <a:avLst/>
          </a:prstGeom>
        </p:spPr>
        <p:txBody>
          <a:bodyPr anchor="t" rtlCol="false" tIns="0" lIns="0" bIns="0" rIns="0">
            <a:spAutoFit/>
          </a:bodyPr>
          <a:lstStyle/>
          <a:p>
            <a:pPr>
              <a:lnSpc>
                <a:spcPts val="7519"/>
              </a:lnSpc>
            </a:pPr>
            <a:r>
              <a:rPr lang="en-US" sz="8000" spc="-88">
                <a:solidFill>
                  <a:srgbClr val="2B4B82"/>
                </a:solidFill>
                <a:latin typeface="Josefin Sans Bold"/>
              </a:rPr>
              <a:t>Bạn có câu hỏi nào không?</a:t>
            </a:r>
          </a:p>
        </p:txBody>
      </p:sp>
      <p:sp>
        <p:nvSpPr>
          <p:cNvPr name="TextBox 3" id="3"/>
          <p:cNvSpPr txBox="true"/>
          <p:nvPr/>
        </p:nvSpPr>
        <p:spPr>
          <a:xfrm rot="0">
            <a:off x="1028700" y="3681857"/>
            <a:ext cx="7312717" cy="1057275"/>
          </a:xfrm>
          <a:prstGeom prst="rect">
            <a:avLst/>
          </a:prstGeom>
        </p:spPr>
        <p:txBody>
          <a:bodyPr anchor="t" rtlCol="false" tIns="0" lIns="0" bIns="0" rIns="0">
            <a:spAutoFit/>
          </a:bodyPr>
          <a:lstStyle/>
          <a:p>
            <a:pPr>
              <a:lnSpc>
                <a:spcPts val="4200"/>
              </a:lnSpc>
            </a:pPr>
            <a:r>
              <a:rPr lang="en-US" sz="3000">
                <a:solidFill>
                  <a:srgbClr val="2B4B82"/>
                </a:solidFill>
                <a:latin typeface="Josefin Sans"/>
              </a:rPr>
              <a:t>Hãy gửi cho chúng tôi! Hy vọng bạn đã học được thêm điều mới mẻ.</a:t>
            </a:r>
          </a:p>
        </p:txBody>
      </p:sp>
      <p:sp>
        <p:nvSpPr>
          <p:cNvPr name="Freeform 4" id="4"/>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3480302"/>
            <a:ext cx="16425212" cy="5777998"/>
            <a:chOff x="0" y="0"/>
            <a:chExt cx="5991962" cy="2107829"/>
          </a:xfrm>
        </p:grpSpPr>
        <p:sp>
          <p:nvSpPr>
            <p:cNvPr name="Freeform 4" id="4"/>
            <p:cNvSpPr/>
            <p:nvPr/>
          </p:nvSpPr>
          <p:spPr>
            <a:xfrm flipH="false" flipV="false" rot="0">
              <a:off x="0" y="0"/>
              <a:ext cx="5991962" cy="2107829"/>
            </a:xfrm>
            <a:custGeom>
              <a:avLst/>
              <a:gdLst/>
              <a:ahLst/>
              <a:cxnLst/>
              <a:rect r="r" b="b" t="t" l="l"/>
              <a:pathLst>
                <a:path h="2107829" w="5991962">
                  <a:moveTo>
                    <a:pt x="0" y="0"/>
                  </a:moveTo>
                  <a:lnTo>
                    <a:pt x="5991962" y="0"/>
                  </a:lnTo>
                  <a:lnTo>
                    <a:pt x="5991962" y="2107829"/>
                  </a:lnTo>
                  <a:lnTo>
                    <a:pt x="0" y="2107829"/>
                  </a:lnTo>
                  <a:close/>
                </a:path>
              </a:pathLst>
            </a:custGeom>
            <a:solidFill>
              <a:srgbClr val="FFFFFF"/>
            </a:solidFill>
          </p:spPr>
        </p:sp>
      </p:grpSp>
      <p:grpSp>
        <p:nvGrpSpPr>
          <p:cNvPr name="Group 5" id="5"/>
          <p:cNvGrpSpPr/>
          <p:nvPr/>
        </p:nvGrpSpPr>
        <p:grpSpPr>
          <a:xfrm rot="0">
            <a:off x="905495" y="973442"/>
            <a:ext cx="16425212" cy="1919447"/>
            <a:chOff x="0" y="0"/>
            <a:chExt cx="5991962" cy="700220"/>
          </a:xfrm>
        </p:grpSpPr>
        <p:sp>
          <p:nvSpPr>
            <p:cNvPr name="Freeform 6" id="6"/>
            <p:cNvSpPr/>
            <p:nvPr/>
          </p:nvSpPr>
          <p:spPr>
            <a:xfrm flipH="false" flipV="false" rot="0">
              <a:off x="0" y="0"/>
              <a:ext cx="5991962" cy="700219"/>
            </a:xfrm>
            <a:custGeom>
              <a:avLst/>
              <a:gdLst/>
              <a:ahLst/>
              <a:cxnLst/>
              <a:rect r="r" b="b" t="t" l="l"/>
              <a:pathLst>
                <a:path h="700219" w="5991962">
                  <a:moveTo>
                    <a:pt x="0" y="0"/>
                  </a:moveTo>
                  <a:lnTo>
                    <a:pt x="5991962" y="0"/>
                  </a:lnTo>
                  <a:lnTo>
                    <a:pt x="5991962" y="700219"/>
                  </a:lnTo>
                  <a:lnTo>
                    <a:pt x="0" y="700219"/>
                  </a:lnTo>
                  <a:close/>
                </a:path>
              </a:pathLst>
            </a:custGeom>
            <a:solidFill>
              <a:srgbClr val="FFFFFF"/>
            </a:solidFill>
          </p:spPr>
        </p:sp>
      </p:grpSp>
      <p:sp>
        <p:nvSpPr>
          <p:cNvPr name="Freeform 7" id="7"/>
          <p:cNvSpPr/>
          <p:nvPr/>
        </p:nvSpPr>
        <p:spPr>
          <a:xfrm flipH="false" flipV="false" rot="0">
            <a:off x="-517834" y="389330"/>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826857" y="8505307"/>
            <a:ext cx="3927179" cy="1392364"/>
          </a:xfrm>
          <a:custGeom>
            <a:avLst/>
            <a:gdLst/>
            <a:ahLst/>
            <a:cxnLst/>
            <a:rect r="r" b="b" t="t" l="l"/>
            <a:pathLst>
              <a:path h="1392364" w="3927179">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760015" y="4443992"/>
            <a:ext cx="15030431" cy="3850618"/>
          </a:xfrm>
          <a:custGeom>
            <a:avLst/>
            <a:gdLst/>
            <a:ahLst/>
            <a:cxnLst/>
            <a:rect r="r" b="b" t="t" l="l"/>
            <a:pathLst>
              <a:path h="3850618" w="15030431">
                <a:moveTo>
                  <a:pt x="0" y="0"/>
                </a:moveTo>
                <a:lnTo>
                  <a:pt x="15030431" y="0"/>
                </a:lnTo>
                <a:lnTo>
                  <a:pt x="15030431" y="3850618"/>
                </a:lnTo>
                <a:lnTo>
                  <a:pt x="0" y="3850618"/>
                </a:lnTo>
                <a:lnTo>
                  <a:pt x="0" y="0"/>
                </a:lnTo>
                <a:close/>
              </a:path>
            </a:pathLst>
          </a:custGeom>
          <a:blipFill>
            <a:blip r:embed="rId5"/>
            <a:stretch>
              <a:fillRect l="0" t="0" r="0" b="0"/>
            </a:stretch>
          </a:blipFill>
        </p:spPr>
      </p:sp>
      <p:sp>
        <p:nvSpPr>
          <p:cNvPr name="TextBox 10" id="10"/>
          <p:cNvSpPr txBox="true"/>
          <p:nvPr/>
        </p:nvSpPr>
        <p:spPr>
          <a:xfrm rot="0">
            <a:off x="3927887" y="1247365"/>
            <a:ext cx="10200643" cy="1371600"/>
          </a:xfrm>
          <a:prstGeom prst="rect">
            <a:avLst/>
          </a:prstGeom>
        </p:spPr>
        <p:txBody>
          <a:bodyPr anchor="t" rtlCol="false" tIns="0" lIns="0" bIns="0" rIns="0">
            <a:spAutoFit/>
          </a:bodyPr>
          <a:lstStyle/>
          <a:p>
            <a:pPr algn="ctr">
              <a:lnSpc>
                <a:spcPts val="10800"/>
              </a:lnSpc>
            </a:pPr>
            <a:r>
              <a:rPr lang="en-US" sz="9000">
                <a:solidFill>
                  <a:srgbClr val="003EA8"/>
                </a:solidFill>
                <a:latin typeface="Muli Bold"/>
              </a:rPr>
              <a:t>Submodular</a:t>
            </a:r>
          </a:p>
        </p:txBody>
      </p:sp>
      <p:sp>
        <p:nvSpPr>
          <p:cNvPr name="TextBox 11" id="11"/>
          <p:cNvSpPr txBox="true"/>
          <p:nvPr/>
        </p:nvSpPr>
        <p:spPr>
          <a:xfrm rot="0">
            <a:off x="5513008" y="4566602"/>
            <a:ext cx="5220" cy="202441"/>
          </a:xfrm>
          <a:prstGeom prst="rect">
            <a:avLst/>
          </a:prstGeom>
        </p:spPr>
        <p:txBody>
          <a:bodyPr anchor="t" rtlCol="false" tIns="0" lIns="0" bIns="0" rIns="0">
            <a:spAutoFit/>
          </a:bodyPr>
          <a:lstStyle/>
          <a:p>
            <a:pPr algn="ctr">
              <a:lnSpc>
                <a:spcPts val="168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13875"/>
            <a:ext cx="12482478" cy="9473125"/>
          </a:xfrm>
          <a:custGeom>
            <a:avLst/>
            <a:gdLst/>
            <a:ahLst/>
            <a:cxnLst/>
            <a:rect r="r" b="b" t="t" l="l"/>
            <a:pathLst>
              <a:path h="9473125" w="12482478">
                <a:moveTo>
                  <a:pt x="0" y="0"/>
                </a:moveTo>
                <a:lnTo>
                  <a:pt x="12482478" y="0"/>
                </a:lnTo>
                <a:lnTo>
                  <a:pt x="12482478" y="9473125"/>
                </a:lnTo>
                <a:lnTo>
                  <a:pt x="0" y="9473125"/>
                </a:lnTo>
                <a:lnTo>
                  <a:pt x="0" y="0"/>
                </a:lnTo>
                <a:close/>
              </a:path>
            </a:pathLst>
          </a:custGeom>
          <a:blipFill>
            <a:blip r:embed="rId2"/>
            <a:stretch>
              <a:fillRect l="-594" t="0" r="-594" b="0"/>
            </a:stretch>
          </a:blipFill>
        </p:spPr>
      </p:sp>
      <p:sp>
        <p:nvSpPr>
          <p:cNvPr name="TextBox 3" id="3"/>
          <p:cNvSpPr txBox="true"/>
          <p:nvPr/>
        </p:nvSpPr>
        <p:spPr>
          <a:xfrm rot="0">
            <a:off x="11443366" y="3743325"/>
            <a:ext cx="5815934" cy="5514975"/>
          </a:xfrm>
          <a:prstGeom prst="rect">
            <a:avLst/>
          </a:prstGeom>
        </p:spPr>
        <p:txBody>
          <a:bodyPr anchor="t" rtlCol="false" tIns="0" lIns="0" bIns="0" rIns="0">
            <a:spAutoFit/>
          </a:bodyPr>
          <a:lstStyle/>
          <a:p>
            <a:pPr algn="r" marL="0" indent="0" lvl="0">
              <a:lnSpc>
                <a:spcPts val="4398"/>
              </a:lnSpc>
              <a:spcBef>
                <a:spcPct val="0"/>
              </a:spcBef>
            </a:pPr>
            <a:r>
              <a:rPr lang="en-US" sz="3665" strike="noStrike" u="none">
                <a:solidFill>
                  <a:srgbClr val="003EA8"/>
                </a:solidFill>
                <a:latin typeface="Cabin"/>
              </a:rPr>
              <a:t>Thuật toán thời gian tuyến tính là một lớp thuật toán có độ phức tạp thời gian trong trường hợp xấu nhất là O(n), trong đó n là kích thước của đầu vào. Các thuật toán này thường được sử dụng cho các vấn đề cần giải pháp nhanh chóng và hiệu quả, chẳng hạn như sắp xếp và tìm kiếm.</a:t>
            </a:r>
          </a:p>
        </p:txBody>
      </p:sp>
      <p:sp>
        <p:nvSpPr>
          <p:cNvPr name="TextBox 4" id="4"/>
          <p:cNvSpPr txBox="true"/>
          <p:nvPr/>
        </p:nvSpPr>
        <p:spPr>
          <a:xfrm rot="0">
            <a:off x="11443366" y="1038225"/>
            <a:ext cx="5815934" cy="1647825"/>
          </a:xfrm>
          <a:prstGeom prst="rect">
            <a:avLst/>
          </a:prstGeom>
        </p:spPr>
        <p:txBody>
          <a:bodyPr anchor="t" rtlCol="false" tIns="0" lIns="0" bIns="0" rIns="0">
            <a:spAutoFit/>
          </a:bodyPr>
          <a:lstStyle/>
          <a:p>
            <a:pPr algn="ctr">
              <a:lnSpc>
                <a:spcPts val="6599"/>
              </a:lnSpc>
            </a:pPr>
            <a:r>
              <a:rPr lang="en-US" sz="5499" strike="noStrike" u="none">
                <a:solidFill>
                  <a:srgbClr val="003EA8"/>
                </a:solidFill>
                <a:latin typeface="Cabin"/>
              </a:rPr>
              <a:t>Linear-Time Algorithms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1541" y="1996452"/>
            <a:ext cx="9924904" cy="6294095"/>
          </a:xfrm>
          <a:custGeom>
            <a:avLst/>
            <a:gdLst/>
            <a:ahLst/>
            <a:cxnLst/>
            <a:rect r="r" b="b" t="t" l="l"/>
            <a:pathLst>
              <a:path h="6294095" w="9924904">
                <a:moveTo>
                  <a:pt x="0" y="0"/>
                </a:moveTo>
                <a:lnTo>
                  <a:pt x="9924905" y="0"/>
                </a:lnTo>
                <a:lnTo>
                  <a:pt x="9924905" y="6294096"/>
                </a:lnTo>
                <a:lnTo>
                  <a:pt x="0" y="6294096"/>
                </a:lnTo>
                <a:lnTo>
                  <a:pt x="0" y="0"/>
                </a:lnTo>
                <a:close/>
              </a:path>
            </a:pathLst>
          </a:custGeom>
          <a:blipFill>
            <a:blip r:embed="rId2"/>
            <a:stretch>
              <a:fillRect l="-2040" t="-282" r="0" b="-282"/>
            </a:stretch>
          </a:blipFill>
        </p:spPr>
      </p:sp>
      <p:sp>
        <p:nvSpPr>
          <p:cNvPr name="TextBox 3" id="3"/>
          <p:cNvSpPr txBox="true"/>
          <p:nvPr/>
        </p:nvSpPr>
        <p:spPr>
          <a:xfrm rot="0">
            <a:off x="11245874" y="3084406"/>
            <a:ext cx="5122944" cy="1638300"/>
          </a:xfrm>
          <a:prstGeom prst="rect">
            <a:avLst/>
          </a:prstGeom>
        </p:spPr>
        <p:txBody>
          <a:bodyPr anchor="t" rtlCol="false" tIns="0" lIns="0" bIns="0" rIns="0">
            <a:spAutoFit/>
          </a:bodyPr>
          <a:lstStyle/>
          <a:p>
            <a:pPr marL="0" indent="0" lvl="0">
              <a:lnSpc>
                <a:spcPts val="6300"/>
              </a:lnSpc>
            </a:pPr>
            <a:r>
              <a:rPr lang="en-US" sz="6000">
                <a:solidFill>
                  <a:srgbClr val="003EA8"/>
                </a:solidFill>
                <a:latin typeface="Cabin"/>
              </a:rPr>
              <a:t>Deterministic Algorithms</a:t>
            </a:r>
          </a:p>
        </p:txBody>
      </p:sp>
      <p:sp>
        <p:nvSpPr>
          <p:cNvPr name="TextBox 4" id="4"/>
          <p:cNvSpPr txBox="true"/>
          <p:nvPr/>
        </p:nvSpPr>
        <p:spPr>
          <a:xfrm rot="0">
            <a:off x="11245874" y="6256446"/>
            <a:ext cx="5168852" cy="2790825"/>
          </a:xfrm>
          <a:prstGeom prst="rect">
            <a:avLst/>
          </a:prstGeom>
        </p:spPr>
        <p:txBody>
          <a:bodyPr anchor="t" rtlCol="false" tIns="0" lIns="0" bIns="0" rIns="0">
            <a:spAutoFit/>
          </a:bodyPr>
          <a:lstStyle/>
          <a:p>
            <a:pPr marL="0" indent="0" lvl="0">
              <a:lnSpc>
                <a:spcPts val="3149"/>
              </a:lnSpc>
            </a:pPr>
            <a:r>
              <a:rPr lang="en-US" sz="2250">
                <a:solidFill>
                  <a:srgbClr val="003EA8"/>
                </a:solidFill>
                <a:latin typeface="Cabin"/>
              </a:rPr>
              <a:t>Thuật toán xác định là một lớp thuật toán luôn tạo ra cùng một đầu ra với cùng một đầu vào. Các thuật toán này thường được sử dụng cho các vấn đề đòi hỏi giải pháp đáng tin cậy và có thể dự đoán được, chẳng hạn như lập kế hoạch và phân bổ nguồn lực.</a:t>
            </a:r>
          </a:p>
        </p:txBody>
      </p:sp>
      <p:sp>
        <p:nvSpPr>
          <p:cNvPr name="AutoShape 5" id="5"/>
          <p:cNvSpPr/>
          <p:nvPr/>
        </p:nvSpPr>
        <p:spPr>
          <a:xfrm>
            <a:off x="11245874" y="5513281"/>
            <a:ext cx="5122944" cy="0"/>
          </a:xfrm>
          <a:prstGeom prst="line">
            <a:avLst/>
          </a:prstGeom>
          <a:ln cap="flat" w="38100">
            <a:solidFill>
              <a:srgbClr val="003EA8"/>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845314"/>
            <a:ext cx="8389552" cy="4863096"/>
          </a:xfrm>
          <a:custGeom>
            <a:avLst/>
            <a:gdLst/>
            <a:ahLst/>
            <a:cxnLst/>
            <a:rect r="r" b="b" t="t" l="l"/>
            <a:pathLst>
              <a:path h="4863096" w="8389552">
                <a:moveTo>
                  <a:pt x="0" y="0"/>
                </a:moveTo>
                <a:lnTo>
                  <a:pt x="8389552" y="0"/>
                </a:lnTo>
                <a:lnTo>
                  <a:pt x="8389552" y="4863096"/>
                </a:lnTo>
                <a:lnTo>
                  <a:pt x="0" y="4863096"/>
                </a:lnTo>
                <a:lnTo>
                  <a:pt x="0" y="0"/>
                </a:lnTo>
                <a:close/>
              </a:path>
            </a:pathLst>
          </a:custGeom>
          <a:blipFill>
            <a:blip r:embed="rId2"/>
            <a:stretch>
              <a:fillRect l="0" t="0" r="0" b="0"/>
            </a:stretch>
          </a:blipFill>
        </p:spPr>
      </p:sp>
      <p:sp>
        <p:nvSpPr>
          <p:cNvPr name="TextBox 3" id="3"/>
          <p:cNvSpPr txBox="true"/>
          <p:nvPr/>
        </p:nvSpPr>
        <p:spPr>
          <a:xfrm rot="0">
            <a:off x="1599564" y="1038225"/>
            <a:ext cx="15088872" cy="1647825"/>
          </a:xfrm>
          <a:prstGeom prst="rect">
            <a:avLst/>
          </a:prstGeom>
        </p:spPr>
        <p:txBody>
          <a:bodyPr anchor="t" rtlCol="false" tIns="0" lIns="0" bIns="0" rIns="0">
            <a:spAutoFit/>
          </a:bodyPr>
          <a:lstStyle/>
          <a:p>
            <a:pPr algn="ctr" marL="0" indent="0" lvl="0">
              <a:lnSpc>
                <a:spcPts val="6599"/>
              </a:lnSpc>
            </a:pPr>
            <a:r>
              <a:rPr lang="en-US" sz="5499">
                <a:solidFill>
                  <a:srgbClr val="003EA8"/>
                </a:solidFill>
                <a:latin typeface="Cabin"/>
              </a:rPr>
              <a:t>Cardinality-Constrained Non-Monotone Submodular Maximization</a:t>
            </a:r>
          </a:p>
        </p:txBody>
      </p:sp>
      <p:sp>
        <p:nvSpPr>
          <p:cNvPr name="TextBox 4" id="4"/>
          <p:cNvSpPr txBox="true"/>
          <p:nvPr/>
        </p:nvSpPr>
        <p:spPr>
          <a:xfrm rot="0">
            <a:off x="1028700" y="3788164"/>
            <a:ext cx="7556807" cy="4557014"/>
          </a:xfrm>
          <a:prstGeom prst="rect">
            <a:avLst/>
          </a:prstGeom>
        </p:spPr>
        <p:txBody>
          <a:bodyPr anchor="t" rtlCol="false" tIns="0" lIns="0" bIns="0" rIns="0">
            <a:spAutoFit/>
          </a:bodyPr>
          <a:lstStyle/>
          <a:p>
            <a:pPr marL="0" indent="0" lvl="0">
              <a:lnSpc>
                <a:spcPts val="4533"/>
              </a:lnSpc>
              <a:spcBef>
                <a:spcPct val="0"/>
              </a:spcBef>
            </a:pPr>
            <a:r>
              <a:rPr lang="en-US" sz="3237">
                <a:solidFill>
                  <a:srgbClr val="003EA8"/>
                </a:solidFill>
                <a:latin typeface="Cabin"/>
              </a:rPr>
              <a:t>Tối đa hóa Submodular không đơn điệu bị ràng buộc về số lượng là một vấn đề liên quan đến việc tìm ra giải pháp tối ưu cho hàm con bị ràng buộc về số lượng phần tử. Bài toán này thường được sử dụng trong machine learning và phân tích dữ liệu để tối ưu hóa việc phân bổ tài nguyên hoặc lựa chọn tính năng.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DAFy4uRW-M8</dc:identifier>
  <dcterms:modified xsi:type="dcterms:W3CDTF">2011-08-01T06:04:30Z</dcterms:modified>
  <cp:revision>1</cp:revision>
  <dc:title>Nhập môn Trí tuệ nhân tạo</dc:title>
</cp:coreProperties>
</file>